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61" r:id="rId3"/>
    <p:sldId id="288" r:id="rId4"/>
    <p:sldId id="289" r:id="rId5"/>
    <p:sldId id="282" r:id="rId6"/>
    <p:sldId id="290" r:id="rId7"/>
    <p:sldId id="285" r:id="rId8"/>
    <p:sldId id="286" r:id="rId9"/>
    <p:sldId id="268" r:id="rId10"/>
    <p:sldId id="284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54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4F5E7D-F08B-4765-8F5A-DB5456EAC938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53A6E7-02E5-420C-8E4D-B32CDA947F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9416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53A6E7-02E5-420C-8E4D-B32CDA947F2C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009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53A6E7-02E5-420C-8E4D-B32CDA947F2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528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53A6E7-02E5-420C-8E4D-B32CDA947F2C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60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8928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560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2074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96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8569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1545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8576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3840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0990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20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5613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331FF-2C67-4114-BF70-E0EE8332406C}" type="datetimeFigureOut">
              <a:rPr lang="ko-KR" altLang="en-US" smtClean="0"/>
              <a:t>2015-05-28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F3653-B4F4-41E8-88C7-7587FC5688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337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 descr="C:\Users\Administrator\Desktop\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1916833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2015 </a:t>
            </a:r>
            <a:r>
              <a:rPr lang="ko-KR" altLang="en-US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하반기 청소년지도자 </a:t>
            </a:r>
            <a:endParaRPr lang="en-US" altLang="ko-KR" sz="4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전문연수</a:t>
            </a:r>
            <a:r>
              <a:rPr lang="en-US" altLang="ko-KR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(6~11</a:t>
            </a:r>
            <a:r>
              <a:rPr lang="ko-KR" altLang="en-US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과정안내</a:t>
            </a:r>
            <a:endParaRPr lang="ko-KR" altLang="en-US" sz="4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4869160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From </a:t>
            </a:r>
            <a:r>
              <a:rPr lang="ko-KR" altLang="en-US" dirty="0" smtClean="0">
                <a:solidFill>
                  <a:schemeClr val="bg1"/>
                </a:solidFill>
              </a:rPr>
              <a:t>국립중앙청소년수련원 청소년지도자연수센터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23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7" name="내용 개체 틀 6"/>
          <p:cNvGraphicFramePr>
            <a:graphicFrameLocks noGrp="1"/>
          </p:cNvGraphicFramePr>
          <p:nvPr>
            <p:ph idx="1"/>
          </p:nvPr>
        </p:nvGraphicFramePr>
        <p:xfrm>
          <a:off x="1439926" y="2385155"/>
          <a:ext cx="6264148" cy="2956052"/>
        </p:xfrm>
        <a:graphic>
          <a:graphicData uri="http://schemas.openxmlformats.org/drawingml/2006/table">
            <a:tbl>
              <a:tblPr/>
              <a:tblGrid>
                <a:gridCol w="821055"/>
                <a:gridCol w="245999"/>
                <a:gridCol w="785114"/>
                <a:gridCol w="389763"/>
                <a:gridCol w="785114"/>
                <a:gridCol w="281940"/>
                <a:gridCol w="749173"/>
                <a:gridCol w="389763"/>
                <a:gridCol w="785114"/>
                <a:gridCol w="245999"/>
                <a:gridCol w="785114"/>
              </a:tblGrid>
              <a:tr h="80975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청소년지도자 전문연수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- </a:t>
                      </a: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ea typeface="돋움"/>
                        </a:rPr>
                        <a:t>청소년활동 동반성장 </a:t>
                      </a:r>
                      <a:r>
                        <a:rPr lang="en-US" altLang="ko-KR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</a:rPr>
                        <a:t>-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84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929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프로그램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HY헤드라인M"/>
                        </a:rPr>
                        <a:t>·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사업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지도자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조 직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84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74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기획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지도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공통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직무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내부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외부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▣ 과정구성</a:t>
            </a:r>
            <a:endParaRPr lang="en-US" altLang="ko-KR" sz="3600" dirty="0" smtClean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367805"/>
              </p:ext>
            </p:extLst>
          </p:nvPr>
        </p:nvGraphicFramePr>
        <p:xfrm>
          <a:off x="1043608" y="1844824"/>
          <a:ext cx="7200801" cy="3816424"/>
        </p:xfrm>
        <a:graphic>
          <a:graphicData uri="http://schemas.openxmlformats.org/drawingml/2006/table">
            <a:tbl>
              <a:tblPr/>
              <a:tblGrid>
                <a:gridCol w="943824"/>
                <a:gridCol w="282782"/>
                <a:gridCol w="902509"/>
                <a:gridCol w="448043"/>
                <a:gridCol w="902509"/>
                <a:gridCol w="324097"/>
                <a:gridCol w="861194"/>
                <a:gridCol w="448043"/>
                <a:gridCol w="902509"/>
                <a:gridCol w="282782"/>
                <a:gridCol w="902509"/>
              </a:tblGrid>
              <a:tr h="104543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청소년지도자 전문연수 </a:t>
                      </a: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FFFFFF"/>
                          </a:solidFill>
                          <a:effectLst/>
                          <a:latin typeface="돋움"/>
                        </a:rPr>
                        <a:t>- </a:t>
                      </a:r>
                      <a:r>
                        <a:rPr lang="ko-KR" altLang="en-US" sz="1600" b="1" kern="0" spc="0" dirty="0">
                          <a:solidFill>
                            <a:srgbClr val="FFFFFF"/>
                          </a:solidFill>
                          <a:effectLst/>
                          <a:ea typeface="돋움"/>
                        </a:rPr>
                        <a:t>청소년활동 동반성장 </a:t>
                      </a:r>
                      <a:r>
                        <a:rPr lang="en-US" altLang="ko-KR" sz="1600" b="1" kern="0" spc="0" dirty="0">
                          <a:solidFill>
                            <a:srgbClr val="FFFFFF"/>
                          </a:solidFill>
                          <a:effectLst/>
                          <a:latin typeface="돋움"/>
                        </a:rPr>
                        <a:t>-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86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229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프로그램</a:t>
                      </a:r>
                      <a:r>
                        <a:rPr lang="en-US" altLang="ko-KR" sz="1600" b="1" kern="0" spc="0" dirty="0">
                          <a:solidFill>
                            <a:srgbClr val="FFFFFF"/>
                          </a:solidFill>
                          <a:effectLst/>
                          <a:latin typeface="HY헤드라인M"/>
                        </a:rPr>
                        <a:t>·</a:t>
                      </a:r>
                      <a:r>
                        <a:rPr lang="ko-KR" altLang="en-US" sz="1600" b="1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지도자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조 직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86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FFFF00"/>
                          </a:solidFill>
                          <a:effectLst/>
                          <a:ea typeface="함초롬바탕"/>
                        </a:rPr>
                        <a:t>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75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기획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지도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공통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직무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내부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대외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FFFFFF"/>
                          </a:solidFill>
                          <a:effectLst/>
                          <a:ea typeface="HY헤드라인M"/>
                        </a:rPr>
                        <a:t>역량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928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▣ </a:t>
            </a:r>
            <a:r>
              <a:rPr lang="ko-KR" altLang="en-US" sz="3200" dirty="0" err="1" smtClean="0">
                <a:solidFill>
                  <a:schemeClr val="bg1"/>
                </a:solidFill>
                <a:latin typeface="+mj-ea"/>
                <a:ea typeface="+mj-ea"/>
              </a:rPr>
              <a:t>셀프리더십과</a:t>
            </a:r>
            <a:r>
              <a:rPr lang="ko-KR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 커뮤니케이션 역량향상 </a:t>
            </a:r>
            <a:endParaRPr lang="en-US" altLang="ko-KR" sz="3200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221" y="5860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일  정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6. 17~18 / 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58,000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원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20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명</a:t>
            </a:r>
            <a:endParaRPr lang="ko-KR" altLang="en-US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27583" y="1844824"/>
            <a:ext cx="7488833" cy="360040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Part1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문제해결능력과 주인의식을 겸비한 </a:t>
            </a:r>
            <a:r>
              <a:rPr lang="ko-KR" altLang="en-US" sz="2000" dirty="0" err="1" smtClean="0">
                <a:latin typeface="+mn-ea"/>
              </a:rPr>
              <a:t>셀프리더십</a:t>
            </a:r>
            <a:r>
              <a:rPr lang="en-US" altLang="ko-KR" sz="2000" dirty="0" smtClean="0">
                <a:latin typeface="+mn-ea"/>
              </a:rPr>
              <a:t>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Part2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전략</a:t>
            </a:r>
            <a:r>
              <a:rPr lang="en-US" altLang="ko-KR" sz="2000" dirty="0" smtClean="0">
                <a:latin typeface="+mn-ea"/>
              </a:rPr>
              <a:t>-</a:t>
            </a:r>
            <a:r>
              <a:rPr lang="ko-KR" altLang="en-US" sz="2000" dirty="0" smtClean="0">
                <a:latin typeface="+mn-ea"/>
              </a:rPr>
              <a:t>한계를 뛰어넘는 주인공으로 거듭나라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Part3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전략</a:t>
            </a:r>
            <a:r>
              <a:rPr lang="en-US" altLang="ko-KR" sz="2000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핵심역량을 개발하라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협업과 융합적 사고를 가져라</a:t>
            </a:r>
            <a:endParaRPr lang="en-US" altLang="ko-KR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Part4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나를 알고 타인을 이해하기 위한 의사소통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Part5. </a:t>
            </a:r>
            <a:r>
              <a:rPr lang="ko-KR" altLang="en-US" sz="2000" dirty="0" smtClean="0">
                <a:latin typeface="+mn-ea"/>
              </a:rPr>
              <a:t>소통유형에 따른 네트워킹 전략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0795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▣ 스피치와 </a:t>
            </a:r>
            <a:r>
              <a:rPr lang="ko-KR" altLang="en-US" sz="3600" dirty="0" err="1" smtClean="0">
                <a:solidFill>
                  <a:schemeClr val="bg1"/>
                </a:solidFill>
                <a:latin typeface="+mj-ea"/>
                <a:ea typeface="+mj-ea"/>
              </a:rPr>
              <a:t>이미지메이킹</a:t>
            </a:r>
            <a:r>
              <a:rPr lang="ko-KR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en-US" altLang="ko-KR" sz="3600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221" y="5860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일  정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6. 17~18 / 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58,000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원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20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명</a:t>
            </a:r>
            <a:endParaRPr lang="ko-KR" altLang="en-US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27583" y="1844824"/>
            <a:ext cx="7488833" cy="360040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Part1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스피치훈련 </a:t>
            </a:r>
            <a:r>
              <a:rPr lang="ko-KR" altLang="en-US" sz="2000" dirty="0" err="1" smtClean="0">
                <a:latin typeface="+mn-ea"/>
              </a:rPr>
              <a:t>스타트</a:t>
            </a:r>
            <a:r>
              <a:rPr lang="en-US" altLang="ko-KR" sz="2000" dirty="0" smtClean="0">
                <a:latin typeface="+mn-ea"/>
              </a:rPr>
              <a:t>! </a:t>
            </a:r>
            <a:r>
              <a:rPr lang="ko-KR" altLang="en-US" sz="2000" dirty="0" smtClean="0">
                <a:latin typeface="+mn-ea"/>
              </a:rPr>
              <a:t>목소리 연출과 화법</a:t>
            </a:r>
            <a:r>
              <a:rPr lang="en-US" altLang="ko-KR" sz="2000" dirty="0" smtClean="0">
                <a:latin typeface="+mn-ea"/>
              </a:rPr>
              <a:t>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Part2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본격적인 스피치스킬</a:t>
            </a:r>
            <a:r>
              <a:rPr lang="en-US" altLang="ko-KR" sz="2000" dirty="0" smtClean="0">
                <a:latin typeface="+mn-ea"/>
              </a:rPr>
              <a:t>!</a:t>
            </a:r>
            <a:r>
              <a:rPr lang="ko-KR" altLang="en-US" sz="2000" dirty="0" smtClean="0">
                <a:latin typeface="+mn-ea"/>
              </a:rPr>
              <a:t> 비언어적 연출법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Part3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스토리의 구성 및 피드백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Part4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본인에게 어울리는 색을 찾자</a:t>
            </a:r>
            <a:r>
              <a:rPr lang="en-US" altLang="ko-KR" sz="2000" dirty="0" smtClean="0">
                <a:latin typeface="+mn-ea"/>
              </a:rPr>
              <a:t>! </a:t>
            </a:r>
            <a:r>
              <a:rPr lang="ko-KR" altLang="en-US" sz="2000" dirty="0" smtClean="0">
                <a:latin typeface="+mn-ea"/>
              </a:rPr>
              <a:t>퍼스널 컬러진단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Part5. </a:t>
            </a:r>
            <a:r>
              <a:rPr lang="ko-KR" altLang="en-US" sz="2000" dirty="0" smtClean="0">
                <a:latin typeface="+mn-ea"/>
              </a:rPr>
              <a:t>복장 및 이미지 연출전략</a:t>
            </a:r>
            <a:r>
              <a:rPr lang="ko-KR" altLang="en-US" sz="2000" dirty="0">
                <a:latin typeface="+mn-ea"/>
              </a:rPr>
              <a:t>으</a:t>
            </a:r>
            <a:r>
              <a:rPr lang="ko-KR" altLang="en-US" sz="2000" dirty="0" smtClean="0">
                <a:latin typeface="+mn-ea"/>
              </a:rPr>
              <a:t>로 신뢰감</a:t>
            </a:r>
            <a:r>
              <a:rPr lang="en-US" altLang="ko-KR" sz="2000" dirty="0" smtClean="0">
                <a:latin typeface="+mn-ea"/>
              </a:rPr>
              <a:t>,</a:t>
            </a:r>
            <a:r>
              <a:rPr lang="ko-KR" altLang="en-US" sz="2000" dirty="0">
                <a:latin typeface="+mn-ea"/>
              </a:rPr>
              <a:t> </a:t>
            </a:r>
            <a:r>
              <a:rPr lang="ko-KR" altLang="en-US" sz="2000" dirty="0" smtClean="0">
                <a:latin typeface="+mn-ea"/>
              </a:rPr>
              <a:t>자신감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up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433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▣ 수상인명 구조요원 자격</a:t>
            </a:r>
            <a:r>
              <a:rPr lang="en-US" altLang="ko-KR" sz="3600" dirty="0" smtClean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보수교육</a:t>
            </a:r>
            <a:endParaRPr lang="en-US" altLang="ko-KR" sz="36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827583" y="1844824"/>
            <a:ext cx="7488833" cy="360040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Part1. </a:t>
            </a:r>
            <a:r>
              <a:rPr lang="ko-KR" altLang="en-US" sz="2000" dirty="0" smtClean="0">
                <a:latin typeface="+mn-ea"/>
              </a:rPr>
              <a:t>수상인명구조요원의 자세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err="1" smtClean="0">
                <a:latin typeface="+mn-ea"/>
              </a:rPr>
              <a:t>기초수영법</a:t>
            </a:r>
            <a:r>
              <a:rPr lang="en-US" altLang="ko-KR" sz="2000" dirty="0" smtClean="0">
                <a:latin typeface="+mn-ea"/>
              </a:rPr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Part2. </a:t>
            </a:r>
            <a:r>
              <a:rPr lang="ko-KR" altLang="en-US" sz="2000" dirty="0" smtClean="0">
                <a:latin typeface="+mn-ea"/>
              </a:rPr>
              <a:t>각종 영법 실습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err="1" smtClean="0">
                <a:latin typeface="+mn-ea"/>
              </a:rPr>
              <a:t>기본인명구조술</a:t>
            </a:r>
            <a:r>
              <a:rPr lang="en-US" altLang="ko-KR" sz="2000" dirty="0" smtClean="0">
                <a:latin typeface="+mn-ea"/>
              </a:rPr>
              <a:t>(</a:t>
            </a:r>
            <a:r>
              <a:rPr lang="ko-KR" altLang="en-US" sz="2000" dirty="0" smtClean="0">
                <a:latin typeface="+mn-ea"/>
              </a:rPr>
              <a:t>이론</a:t>
            </a:r>
            <a:r>
              <a:rPr lang="en-US" altLang="ko-KR" sz="2000" dirty="0" smtClean="0">
                <a:latin typeface="+mn-ea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Part3. </a:t>
            </a:r>
            <a:r>
              <a:rPr lang="ko-KR" altLang="en-US" sz="2000" dirty="0" smtClean="0">
                <a:latin typeface="+mn-ea"/>
              </a:rPr>
              <a:t>응급처치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출혈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쇼크대응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골절처치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Part4. </a:t>
            </a:r>
            <a:r>
              <a:rPr lang="ko-KR" altLang="en-US" sz="2000" dirty="0" smtClean="0">
                <a:latin typeface="+mn-ea"/>
              </a:rPr>
              <a:t>각종영법실습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err="1" smtClean="0">
                <a:latin typeface="+mn-ea"/>
              </a:rPr>
              <a:t>익수자</a:t>
            </a:r>
            <a:r>
              <a:rPr lang="ko-KR" altLang="en-US" sz="2000" dirty="0" smtClean="0">
                <a:latin typeface="+mn-ea"/>
              </a:rPr>
              <a:t> 운반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기본인명구조 실습</a:t>
            </a:r>
            <a:r>
              <a:rPr lang="en-US" altLang="ko-KR" sz="2000" dirty="0" smtClean="0">
                <a:latin typeface="+mn-ea"/>
              </a:rPr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Part5. </a:t>
            </a:r>
            <a:r>
              <a:rPr lang="ko-KR" altLang="en-US" sz="2000" dirty="0" err="1" smtClean="0">
                <a:latin typeface="+mn-ea"/>
              </a:rPr>
              <a:t>익수자수영구조법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err="1" smtClean="0">
                <a:latin typeface="+mn-ea"/>
              </a:rPr>
              <a:t>생존수영법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심폐소생술 실습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Part6.</a:t>
            </a:r>
            <a:r>
              <a:rPr lang="ko-KR" altLang="en-US" sz="2000" dirty="0">
                <a:latin typeface="+mn-ea"/>
              </a:rPr>
              <a:t> </a:t>
            </a:r>
            <a:r>
              <a:rPr lang="ko-KR" altLang="en-US" sz="2000" dirty="0" err="1" smtClean="0">
                <a:latin typeface="+mn-ea"/>
              </a:rPr>
              <a:t>경추환자</a:t>
            </a:r>
            <a:r>
              <a:rPr lang="ko-KR" altLang="en-US" sz="2000" dirty="0" smtClean="0">
                <a:latin typeface="+mn-ea"/>
              </a:rPr>
              <a:t> 구조법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종합구조실습</a:t>
            </a:r>
            <a:endParaRPr lang="en-US" altLang="ko-KR" sz="2000" dirty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Part7. </a:t>
            </a:r>
            <a:r>
              <a:rPr lang="ko-KR" altLang="en-US" sz="2000" dirty="0" smtClean="0">
                <a:latin typeface="+mn-ea"/>
              </a:rPr>
              <a:t>종합구조실습 평가 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2000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en-US" altLang="ko-KR" sz="2000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ko-KR" altLang="en-US" sz="2000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220" y="5860640"/>
            <a:ext cx="7718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FF00"/>
                </a:solidFill>
              </a:rPr>
              <a:t>자격과</a:t>
            </a:r>
            <a:r>
              <a:rPr lang="ko-KR" altLang="en-US" dirty="0">
                <a:solidFill>
                  <a:srgbClr val="FFFF00"/>
                </a:solidFill>
              </a:rPr>
              <a:t>정</a:t>
            </a:r>
            <a:r>
              <a:rPr lang="ko-KR" altLang="en-US" dirty="0" smtClean="0">
                <a:solidFill>
                  <a:srgbClr val="FFFF00"/>
                </a:solidFill>
              </a:rPr>
              <a:t> </a:t>
            </a:r>
            <a:r>
              <a:rPr lang="en-US" altLang="ko-KR" dirty="0" smtClean="0">
                <a:solidFill>
                  <a:srgbClr val="FFFF00"/>
                </a:solidFill>
              </a:rPr>
              <a:t>: 6. 22~26 / </a:t>
            </a:r>
            <a:r>
              <a:rPr lang="ko-KR" altLang="en-US" dirty="0" smtClean="0">
                <a:solidFill>
                  <a:srgbClr val="FFFF00"/>
                </a:solidFill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</a:rPr>
              <a:t>: 232,000</a:t>
            </a:r>
            <a:r>
              <a:rPr lang="ko-KR" altLang="en-US" dirty="0" smtClean="0">
                <a:solidFill>
                  <a:srgbClr val="FFFF00"/>
                </a:solidFill>
              </a:rPr>
              <a:t>원 </a:t>
            </a:r>
            <a:r>
              <a:rPr lang="en-US" altLang="ko-KR" dirty="0" smtClean="0">
                <a:solidFill>
                  <a:srgbClr val="FFFF00"/>
                </a:solidFill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20</a:t>
            </a:r>
            <a:r>
              <a:rPr lang="ko-KR" altLang="en-US" dirty="0" smtClean="0">
                <a:solidFill>
                  <a:srgbClr val="FFFF00"/>
                </a:solidFill>
              </a:rPr>
              <a:t>명</a:t>
            </a:r>
            <a:r>
              <a:rPr lang="en-US" altLang="ko-KR" dirty="0" smtClean="0">
                <a:solidFill>
                  <a:srgbClr val="FFFF00"/>
                </a:solidFill>
              </a:rPr>
              <a:t>(</a:t>
            </a:r>
            <a:r>
              <a:rPr lang="ko-KR" altLang="en-US" dirty="0" smtClean="0">
                <a:solidFill>
                  <a:srgbClr val="FFFF00"/>
                </a:solidFill>
              </a:rPr>
              <a:t>대상</a:t>
            </a:r>
            <a:r>
              <a:rPr lang="ko-KR" altLang="en-US" dirty="0">
                <a:solidFill>
                  <a:srgbClr val="FFFF00"/>
                </a:solidFill>
              </a:rPr>
              <a:t>자</a:t>
            </a:r>
            <a:r>
              <a:rPr lang="ko-KR" altLang="en-US" dirty="0" smtClean="0">
                <a:solidFill>
                  <a:srgbClr val="FFFF00"/>
                </a:solidFill>
              </a:rPr>
              <a:t> 문의</a:t>
            </a:r>
            <a:r>
              <a:rPr lang="en-US" altLang="ko-KR" dirty="0" smtClean="0">
                <a:solidFill>
                  <a:srgbClr val="FFFF00"/>
                </a:solidFill>
              </a:rPr>
              <a:t>)</a:t>
            </a:r>
          </a:p>
          <a:p>
            <a:r>
              <a:rPr lang="ko-KR" altLang="en-US" dirty="0" smtClean="0">
                <a:solidFill>
                  <a:srgbClr val="FFFF00"/>
                </a:solidFill>
              </a:rPr>
              <a:t>보수교육 </a:t>
            </a:r>
            <a:r>
              <a:rPr lang="en-US" altLang="ko-KR" dirty="0" smtClean="0">
                <a:solidFill>
                  <a:srgbClr val="FFFF00"/>
                </a:solidFill>
              </a:rPr>
              <a:t>: 6. 22~23 / </a:t>
            </a:r>
            <a:r>
              <a:rPr lang="ko-KR" altLang="en-US" dirty="0" smtClean="0">
                <a:solidFill>
                  <a:srgbClr val="FFFF00"/>
                </a:solidFill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</a:rPr>
              <a:t>:  58,000</a:t>
            </a:r>
            <a:r>
              <a:rPr lang="ko-KR" altLang="en-US" dirty="0" smtClean="0">
                <a:solidFill>
                  <a:srgbClr val="FFFF00"/>
                </a:solidFill>
              </a:rPr>
              <a:t>원 </a:t>
            </a:r>
            <a:r>
              <a:rPr lang="en-US" altLang="ko-KR" dirty="0" smtClean="0">
                <a:solidFill>
                  <a:srgbClr val="FFFF00"/>
                </a:solidFill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</a:rPr>
              <a:t>: 10</a:t>
            </a:r>
            <a:r>
              <a:rPr lang="ko-KR" altLang="en-US" dirty="0" smtClean="0">
                <a:solidFill>
                  <a:srgbClr val="FFFF00"/>
                </a:solidFill>
              </a:rPr>
              <a:t>명</a:t>
            </a:r>
            <a:r>
              <a:rPr lang="en-US" altLang="ko-KR" dirty="0" smtClean="0">
                <a:solidFill>
                  <a:srgbClr val="FFFF00"/>
                </a:solidFill>
              </a:rPr>
              <a:t>(</a:t>
            </a:r>
            <a:r>
              <a:rPr lang="ko-KR" altLang="en-US" dirty="0" smtClean="0">
                <a:solidFill>
                  <a:srgbClr val="FFFF00"/>
                </a:solidFill>
              </a:rPr>
              <a:t>대상자 문의</a:t>
            </a:r>
            <a:r>
              <a:rPr lang="en-US" altLang="ko-KR" dirty="0" smtClean="0">
                <a:solidFill>
                  <a:srgbClr val="FFFF00"/>
                </a:solidFill>
              </a:rPr>
              <a:t>)  </a:t>
            </a:r>
            <a:endParaRPr lang="ko-KR" alt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00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  <a:latin typeface="+mj-ea"/>
                <a:ea typeface="+mj-ea"/>
              </a:rPr>
              <a:t>▣ 청소년 진로활동 지도 </a:t>
            </a:r>
            <a:endParaRPr lang="en-US" altLang="ko-KR" sz="3600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221" y="5860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일  정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8.17~20 / 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174,000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원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환급가능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  <a:latin typeface="+mn-ea"/>
              </a:rPr>
              <a:t>25</a:t>
            </a:r>
            <a:r>
              <a:rPr lang="ko-KR" altLang="en-US" dirty="0" smtClean="0">
                <a:solidFill>
                  <a:srgbClr val="FFFF00"/>
                </a:solidFill>
                <a:latin typeface="+mn-ea"/>
              </a:rPr>
              <a:t>명</a:t>
            </a:r>
            <a:endParaRPr lang="ko-KR" altLang="en-US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27583" y="1844824"/>
            <a:ext cx="7488833" cy="360040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Part1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사회변화와 청소년 진로교육</a:t>
            </a:r>
            <a:r>
              <a:rPr lang="en-US" altLang="ko-KR" sz="2000" dirty="0" smtClean="0">
                <a:latin typeface="+mn-ea"/>
              </a:rPr>
              <a:t>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Part2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지역연계 진로체험활동 방법 및 시스템 구축실습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Part3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청소년 진로 동기부여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자아탐색 방법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Part4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err="1" smtClean="0">
                <a:latin typeface="+mn-ea"/>
              </a:rPr>
              <a:t>롤모델발굴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ko-KR" altLang="en-US" sz="2000" dirty="0" err="1" smtClean="0">
                <a:latin typeface="+mn-ea"/>
              </a:rPr>
              <a:t>워크샵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청소년 자립을 위한 </a:t>
            </a:r>
            <a:r>
              <a:rPr lang="ko-KR" altLang="en-US" sz="2000" dirty="0" err="1" smtClean="0">
                <a:latin typeface="+mn-ea"/>
              </a:rPr>
              <a:t>진로코칭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Part5. </a:t>
            </a:r>
            <a:r>
              <a:rPr lang="ko-KR" altLang="en-US" sz="2000" dirty="0" smtClean="0">
                <a:latin typeface="+mn-ea"/>
              </a:rPr>
              <a:t>미래사회 전망과 직업세계</a:t>
            </a: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0133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▣ </a:t>
            </a:r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청소년 </a:t>
            </a:r>
            <a:r>
              <a:rPr lang="ko-KR" altLang="en-US" sz="3600" dirty="0" err="1" smtClean="0">
                <a:solidFill>
                  <a:schemeClr val="bg1"/>
                </a:solidFill>
                <a:latin typeface="+mn-ea"/>
              </a:rPr>
              <a:t>뉴스포츠</a:t>
            </a:r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 지도</a:t>
            </a:r>
            <a:endParaRPr lang="en-US" altLang="ko-KR" sz="36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221" y="5860640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rgbClr val="FFFF00"/>
                </a:solidFill>
              </a:rPr>
              <a:t>일  </a:t>
            </a:r>
            <a:r>
              <a:rPr lang="ko-KR" altLang="en-US" dirty="0" smtClean="0">
                <a:solidFill>
                  <a:srgbClr val="FFFF00"/>
                </a:solidFill>
              </a:rPr>
              <a:t>정</a:t>
            </a:r>
            <a:r>
              <a:rPr lang="en-US" altLang="ko-KR" dirty="0" smtClean="0">
                <a:solidFill>
                  <a:srgbClr val="FFFF00"/>
                </a:solidFill>
              </a:rPr>
              <a:t>(3</a:t>
            </a:r>
            <a:r>
              <a:rPr lang="ko-KR" altLang="en-US" dirty="0" smtClean="0">
                <a:solidFill>
                  <a:srgbClr val="FFFF00"/>
                </a:solidFill>
              </a:rPr>
              <a:t>박</a:t>
            </a:r>
            <a:r>
              <a:rPr lang="en-US" altLang="ko-KR" dirty="0" smtClean="0">
                <a:solidFill>
                  <a:srgbClr val="FFFF00"/>
                </a:solidFill>
              </a:rPr>
              <a:t>4</a:t>
            </a:r>
            <a:r>
              <a:rPr lang="ko-KR" altLang="en-US" dirty="0" smtClean="0">
                <a:solidFill>
                  <a:srgbClr val="FFFF00"/>
                </a:solidFill>
              </a:rPr>
              <a:t>일</a:t>
            </a:r>
            <a:r>
              <a:rPr lang="en-US" altLang="ko-KR" dirty="0">
                <a:solidFill>
                  <a:srgbClr val="FFFF00"/>
                </a:solidFill>
              </a:rPr>
              <a:t>)</a:t>
            </a:r>
            <a:r>
              <a:rPr lang="ko-KR" altLang="en-US" dirty="0" smtClean="0">
                <a:solidFill>
                  <a:srgbClr val="FFFF00"/>
                </a:solidFill>
              </a:rPr>
              <a:t>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 8. 17~20 / </a:t>
            </a:r>
            <a:r>
              <a:rPr lang="ko-KR" altLang="en-US" dirty="0" smtClean="0">
                <a:solidFill>
                  <a:srgbClr val="FFFF00"/>
                </a:solidFill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174</a:t>
            </a:r>
            <a:r>
              <a:rPr lang="en-US" altLang="ko-KR" dirty="0" smtClean="0">
                <a:solidFill>
                  <a:srgbClr val="FFFF00"/>
                </a:solidFill>
              </a:rPr>
              <a:t>,000</a:t>
            </a:r>
            <a:r>
              <a:rPr lang="ko-KR" altLang="en-US" dirty="0" smtClean="0">
                <a:solidFill>
                  <a:srgbClr val="FFFF00"/>
                </a:solidFill>
              </a:rPr>
              <a:t>원 </a:t>
            </a:r>
            <a:r>
              <a:rPr lang="en-US" altLang="ko-KR" dirty="0" smtClean="0">
                <a:solidFill>
                  <a:srgbClr val="FFFF00"/>
                </a:solidFill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25</a:t>
            </a:r>
            <a:r>
              <a:rPr lang="ko-KR" altLang="en-US" dirty="0" smtClean="0">
                <a:solidFill>
                  <a:srgbClr val="FFFF00"/>
                </a:solidFill>
              </a:rPr>
              <a:t>명</a:t>
            </a:r>
            <a:endParaRPr lang="en-US" altLang="ko-KR" dirty="0" smtClean="0">
              <a:solidFill>
                <a:srgbClr val="FFFF00"/>
              </a:solidFill>
            </a:endParaRPr>
          </a:p>
          <a:p>
            <a:pPr algn="r"/>
            <a:r>
              <a:rPr lang="ko-KR" altLang="en-US" dirty="0">
                <a:solidFill>
                  <a:srgbClr val="FFFF00"/>
                </a:solidFill>
              </a:rPr>
              <a:t>일  </a:t>
            </a:r>
            <a:r>
              <a:rPr lang="ko-KR" altLang="en-US" dirty="0" smtClean="0">
                <a:solidFill>
                  <a:srgbClr val="FFFF00"/>
                </a:solidFill>
              </a:rPr>
              <a:t>정</a:t>
            </a:r>
            <a:r>
              <a:rPr lang="en-US" altLang="ko-KR" dirty="0" smtClean="0">
                <a:solidFill>
                  <a:srgbClr val="FFFF00"/>
                </a:solidFill>
              </a:rPr>
              <a:t>(4</a:t>
            </a:r>
            <a:r>
              <a:rPr lang="ko-KR" altLang="en-US" dirty="0" smtClean="0">
                <a:solidFill>
                  <a:srgbClr val="FFFF00"/>
                </a:solidFill>
              </a:rPr>
              <a:t>박</a:t>
            </a:r>
            <a:r>
              <a:rPr lang="en-US" altLang="ko-KR" dirty="0" smtClean="0">
                <a:solidFill>
                  <a:srgbClr val="FFFF00"/>
                </a:solidFill>
              </a:rPr>
              <a:t>5</a:t>
            </a:r>
            <a:r>
              <a:rPr lang="ko-KR" altLang="en-US" dirty="0" smtClean="0">
                <a:solidFill>
                  <a:srgbClr val="FFFF00"/>
                </a:solidFill>
              </a:rPr>
              <a:t>일</a:t>
            </a:r>
            <a:r>
              <a:rPr lang="en-US" altLang="ko-KR" dirty="0" smtClean="0">
                <a:solidFill>
                  <a:srgbClr val="FFFF00"/>
                </a:solidFill>
              </a:rPr>
              <a:t>)</a:t>
            </a:r>
            <a:r>
              <a:rPr lang="ko-KR" altLang="en-US" dirty="0" smtClean="0">
                <a:solidFill>
                  <a:srgbClr val="FFFF00"/>
                </a:solidFill>
              </a:rPr>
              <a:t> </a:t>
            </a:r>
            <a:r>
              <a:rPr lang="en-US" altLang="ko-KR" dirty="0">
                <a:solidFill>
                  <a:srgbClr val="FFFF00"/>
                </a:solidFill>
              </a:rPr>
              <a:t>: 10. 12~16 / </a:t>
            </a:r>
            <a:r>
              <a:rPr lang="ko-KR" altLang="en-US" dirty="0">
                <a:solidFill>
                  <a:srgbClr val="FFFF00"/>
                </a:solidFill>
              </a:rPr>
              <a:t>참가비 </a:t>
            </a:r>
            <a:r>
              <a:rPr lang="en-US" altLang="ko-KR" dirty="0">
                <a:solidFill>
                  <a:srgbClr val="FFFF00"/>
                </a:solidFill>
              </a:rPr>
              <a:t>: 232,000</a:t>
            </a:r>
            <a:r>
              <a:rPr lang="ko-KR" altLang="en-US" dirty="0">
                <a:solidFill>
                  <a:srgbClr val="FFFF00"/>
                </a:solidFill>
              </a:rPr>
              <a:t>원 </a:t>
            </a:r>
            <a:r>
              <a:rPr lang="en-US" altLang="ko-KR" dirty="0">
                <a:solidFill>
                  <a:srgbClr val="FFFF00"/>
                </a:solidFill>
              </a:rPr>
              <a:t>/ </a:t>
            </a:r>
            <a:r>
              <a:rPr lang="ko-KR" altLang="en-US" dirty="0">
                <a:solidFill>
                  <a:srgbClr val="FFFF00"/>
                </a:solidFill>
              </a:rPr>
              <a:t>모집인원 </a:t>
            </a:r>
            <a:r>
              <a:rPr lang="en-US" altLang="ko-KR" dirty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25</a:t>
            </a:r>
            <a:r>
              <a:rPr lang="ko-KR" altLang="en-US" dirty="0">
                <a:solidFill>
                  <a:srgbClr val="FFFF00"/>
                </a:solidFill>
              </a:rPr>
              <a:t>명</a:t>
            </a:r>
          </a:p>
          <a:p>
            <a:pPr algn="r"/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827583" y="1844824"/>
            <a:ext cx="7488833" cy="360040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Part1. </a:t>
            </a:r>
            <a:r>
              <a:rPr lang="ko-KR" altLang="en-US" sz="2000" dirty="0" err="1" smtClean="0">
                <a:latin typeface="+mn-ea"/>
              </a:rPr>
              <a:t>뉴스포츠의</a:t>
            </a:r>
            <a:r>
              <a:rPr lang="ko-KR" altLang="en-US" sz="2000" dirty="0" smtClean="0">
                <a:latin typeface="+mn-ea"/>
              </a:rPr>
              <a:t> 이론적 배경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Part2. </a:t>
            </a:r>
            <a:r>
              <a:rPr lang="ko-KR" altLang="en-US" sz="2000" dirty="0" err="1" smtClean="0">
                <a:latin typeface="+mn-ea"/>
              </a:rPr>
              <a:t>스포빙고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: </a:t>
            </a:r>
            <a:r>
              <a:rPr lang="ko-KR" altLang="en-US" sz="2000" dirty="0" smtClean="0">
                <a:latin typeface="+mn-ea"/>
              </a:rPr>
              <a:t>다트이론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다트실습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다트경기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Part3. </a:t>
            </a:r>
            <a:r>
              <a:rPr lang="ko-KR" altLang="en-US" sz="2000" dirty="0" err="1" smtClean="0">
                <a:latin typeface="+mn-ea"/>
              </a:rPr>
              <a:t>롤바운드볼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en-US" altLang="ko-KR" sz="2000" dirty="0" smtClean="0">
                <a:latin typeface="+mn-ea"/>
              </a:rPr>
              <a:t>: </a:t>
            </a:r>
            <a:r>
              <a:rPr lang="ko-KR" altLang="en-US" sz="2000" dirty="0" err="1" smtClean="0">
                <a:latin typeface="+mn-ea"/>
              </a:rPr>
              <a:t>롤바운드볼</a:t>
            </a:r>
            <a:r>
              <a:rPr lang="ko-KR" altLang="en-US" sz="2000" dirty="0" smtClean="0">
                <a:latin typeface="+mn-ea"/>
              </a:rPr>
              <a:t> 이론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실습</a:t>
            </a:r>
            <a:r>
              <a:rPr lang="en-US" altLang="ko-KR" sz="2000" dirty="0">
                <a:latin typeface="+mn-ea"/>
              </a:rPr>
              <a:t> </a:t>
            </a:r>
            <a:r>
              <a:rPr lang="ko-KR" altLang="en-US" sz="2000" dirty="0" smtClean="0">
                <a:latin typeface="+mn-ea"/>
              </a:rPr>
              <a:t>및</a:t>
            </a:r>
            <a:r>
              <a:rPr lang="en-US" altLang="ko-KR" sz="2000" dirty="0" smtClean="0">
                <a:latin typeface="+mn-ea"/>
              </a:rPr>
              <a:t> </a:t>
            </a:r>
            <a:r>
              <a:rPr lang="ko-KR" altLang="en-US" sz="2000" dirty="0" smtClean="0">
                <a:latin typeface="+mn-ea"/>
              </a:rPr>
              <a:t>경기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Part4. </a:t>
            </a:r>
            <a:r>
              <a:rPr lang="ko-KR" altLang="en-US" sz="2000" dirty="0" err="1" smtClean="0">
                <a:latin typeface="+mn-ea"/>
              </a:rPr>
              <a:t>파워발야구</a:t>
            </a:r>
            <a:r>
              <a:rPr lang="ko-KR" altLang="en-US" sz="2000" dirty="0" smtClean="0">
                <a:latin typeface="+mn-ea"/>
              </a:rPr>
              <a:t>  </a:t>
            </a:r>
            <a:r>
              <a:rPr lang="en-US" altLang="ko-KR" sz="2000" dirty="0" smtClean="0">
                <a:latin typeface="+mn-ea"/>
              </a:rPr>
              <a:t>: </a:t>
            </a:r>
            <a:r>
              <a:rPr lang="ko-KR" altLang="en-US" sz="2000" dirty="0" err="1" smtClean="0">
                <a:latin typeface="+mn-ea"/>
              </a:rPr>
              <a:t>파워발야구</a:t>
            </a:r>
            <a:r>
              <a:rPr lang="ko-KR" altLang="en-US" sz="2000" dirty="0" smtClean="0">
                <a:latin typeface="+mn-ea"/>
              </a:rPr>
              <a:t> 이론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실습 및 경기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Part5. </a:t>
            </a:r>
            <a:r>
              <a:rPr lang="ko-KR" altLang="en-US" sz="2000" dirty="0" err="1" smtClean="0">
                <a:latin typeface="+mn-ea"/>
              </a:rPr>
              <a:t>뉴스포츠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ko-KR" altLang="en-US" sz="2000" dirty="0" err="1" smtClean="0">
                <a:latin typeface="+mn-ea"/>
              </a:rPr>
              <a:t>스태킹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Part6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공동체프로그램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응급처치법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smtClean="0">
                <a:latin typeface="+mn-ea"/>
              </a:rPr>
              <a:t>운동생리학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Part7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과정평</a:t>
            </a:r>
            <a:r>
              <a:rPr lang="ko-KR" altLang="en-US" sz="2000" dirty="0">
                <a:latin typeface="+mn-ea"/>
              </a:rPr>
              <a:t>가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3661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30" y="-1217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▣ </a:t>
            </a:r>
            <a:r>
              <a:rPr lang="ko-KR" altLang="en-US" sz="3600" dirty="0" err="1" smtClean="0">
                <a:solidFill>
                  <a:schemeClr val="bg1"/>
                </a:solidFill>
                <a:latin typeface="+mn-ea"/>
              </a:rPr>
              <a:t>숲밧줄</a:t>
            </a:r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 활동 지도</a:t>
            </a:r>
            <a:endParaRPr lang="en-US" altLang="ko-KR" sz="36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221" y="5860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rgbClr val="FFFF00"/>
                </a:solidFill>
              </a:rPr>
              <a:t>일  정 </a:t>
            </a:r>
            <a:r>
              <a:rPr lang="en-US" altLang="ko-KR" dirty="0" smtClean="0">
                <a:solidFill>
                  <a:srgbClr val="FFFF00"/>
                </a:solidFill>
              </a:rPr>
              <a:t>: 9. 21~23 / </a:t>
            </a:r>
            <a:r>
              <a:rPr lang="ko-KR" altLang="en-US" dirty="0" smtClean="0">
                <a:solidFill>
                  <a:srgbClr val="FFFF00"/>
                </a:solidFill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</a:rPr>
              <a:t>: 116,000</a:t>
            </a:r>
            <a:r>
              <a:rPr lang="ko-KR" altLang="en-US" dirty="0" smtClean="0">
                <a:solidFill>
                  <a:srgbClr val="FFFF00"/>
                </a:solidFill>
              </a:rPr>
              <a:t>원 </a:t>
            </a:r>
            <a:r>
              <a:rPr lang="en-US" altLang="ko-KR" dirty="0" smtClean="0">
                <a:solidFill>
                  <a:srgbClr val="FFFF00"/>
                </a:solidFill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25</a:t>
            </a:r>
            <a:r>
              <a:rPr lang="ko-KR" altLang="en-US" dirty="0" smtClean="0">
                <a:solidFill>
                  <a:srgbClr val="FFFF00"/>
                </a:solidFill>
              </a:rPr>
              <a:t>명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27583" y="1844824"/>
            <a:ext cx="7488833" cy="360040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Part1. </a:t>
            </a:r>
            <a:r>
              <a:rPr lang="ko-KR" altLang="en-US" sz="2000" dirty="0" smtClean="0">
                <a:latin typeface="+mn-ea"/>
              </a:rPr>
              <a:t>밧줄놀이 이해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err="1" smtClean="0">
                <a:latin typeface="+mn-ea"/>
              </a:rPr>
              <a:t>기초매듭법</a:t>
            </a:r>
            <a:r>
              <a:rPr lang="en-US" altLang="ko-KR" sz="2000" dirty="0">
                <a:latin typeface="+mn-ea"/>
              </a:rPr>
              <a:t>1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Part2. </a:t>
            </a:r>
            <a:r>
              <a:rPr lang="ko-KR" altLang="en-US" sz="2000" dirty="0" smtClean="0">
                <a:latin typeface="+mn-ea"/>
              </a:rPr>
              <a:t>밧줄활동 기구설치</a:t>
            </a:r>
            <a:r>
              <a:rPr lang="en-US" altLang="ko-KR" sz="2000" dirty="0" smtClean="0">
                <a:latin typeface="+mn-ea"/>
              </a:rPr>
              <a:t>1. </a:t>
            </a:r>
            <a:r>
              <a:rPr lang="ko-KR" altLang="en-US" sz="2000" dirty="0" err="1" smtClean="0">
                <a:latin typeface="+mn-ea"/>
              </a:rPr>
              <a:t>감성체험론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Part3. </a:t>
            </a:r>
            <a:r>
              <a:rPr lang="ko-KR" altLang="en-US" sz="2000" dirty="0" err="1" smtClean="0">
                <a:latin typeface="+mn-ea"/>
              </a:rPr>
              <a:t>몸놀이활동</a:t>
            </a:r>
            <a:r>
              <a:rPr lang="en-US" altLang="ko-KR" sz="2000" dirty="0" smtClean="0">
                <a:latin typeface="+mn-ea"/>
              </a:rPr>
              <a:t>, </a:t>
            </a:r>
            <a:r>
              <a:rPr lang="ko-KR" altLang="en-US" sz="2000" dirty="0" err="1" smtClean="0">
                <a:latin typeface="+mn-ea"/>
              </a:rPr>
              <a:t>밧줄햇님</a:t>
            </a:r>
            <a:r>
              <a:rPr lang="ko-KR" altLang="en-US" sz="2000" dirty="0" smtClean="0">
                <a:latin typeface="+mn-ea"/>
              </a:rPr>
              <a:t> </a:t>
            </a:r>
            <a:r>
              <a:rPr lang="ko-KR" altLang="en-US" sz="2000" dirty="0" err="1" smtClean="0">
                <a:latin typeface="+mn-ea"/>
              </a:rPr>
              <a:t>기초매듭법</a:t>
            </a:r>
            <a:r>
              <a:rPr lang="en-US" altLang="ko-KR" sz="2000" dirty="0" smtClean="0">
                <a:latin typeface="+mn-ea"/>
              </a:rPr>
              <a:t>2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Part4. </a:t>
            </a:r>
            <a:r>
              <a:rPr lang="ko-KR" altLang="en-US" sz="2000" dirty="0" smtClean="0">
                <a:latin typeface="+mn-ea"/>
              </a:rPr>
              <a:t>밧줄활동 기구설치</a:t>
            </a:r>
            <a:r>
              <a:rPr lang="en-US" altLang="ko-KR" sz="2000" dirty="0" smtClean="0">
                <a:latin typeface="+mn-ea"/>
              </a:rPr>
              <a:t>2, </a:t>
            </a:r>
            <a:r>
              <a:rPr lang="ko-KR" altLang="en-US" sz="2000" dirty="0" smtClean="0">
                <a:latin typeface="+mn-ea"/>
              </a:rPr>
              <a:t>밧줄활동 기구설치</a:t>
            </a:r>
            <a:r>
              <a:rPr lang="en-US" altLang="ko-KR" sz="2000" dirty="0" smtClean="0">
                <a:latin typeface="+mn-ea"/>
              </a:rPr>
              <a:t>3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Part5. </a:t>
            </a:r>
            <a:r>
              <a:rPr lang="ko-KR" altLang="en-US" sz="2000" dirty="0" smtClean="0">
                <a:latin typeface="+mn-ea"/>
              </a:rPr>
              <a:t>실기과제 및 평가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3661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C:\Users\Administrator\Desktop\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69269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  <a:latin typeface="+mn-ea"/>
              </a:rPr>
              <a:t>▣ 문서작성 스킬</a:t>
            </a:r>
            <a:endParaRPr lang="en-US" altLang="ko-KR" sz="360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0221" y="5860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rgbClr val="FFFF00"/>
                </a:solidFill>
              </a:rPr>
              <a:t>일  정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9. 21~23 / </a:t>
            </a:r>
            <a:r>
              <a:rPr lang="ko-KR" altLang="en-US" dirty="0" smtClean="0">
                <a:solidFill>
                  <a:srgbClr val="FFFF00"/>
                </a:solidFill>
              </a:rPr>
              <a:t>참가비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116</a:t>
            </a:r>
            <a:r>
              <a:rPr lang="en-US" altLang="ko-KR" dirty="0" smtClean="0">
                <a:solidFill>
                  <a:srgbClr val="FFFF00"/>
                </a:solidFill>
              </a:rPr>
              <a:t>,000</a:t>
            </a:r>
            <a:r>
              <a:rPr lang="ko-KR" altLang="en-US" dirty="0" smtClean="0">
                <a:solidFill>
                  <a:srgbClr val="FFFF00"/>
                </a:solidFill>
              </a:rPr>
              <a:t>원 </a:t>
            </a:r>
            <a:r>
              <a:rPr lang="en-US" altLang="ko-KR" dirty="0" smtClean="0">
                <a:solidFill>
                  <a:srgbClr val="FFFF00"/>
                </a:solidFill>
              </a:rPr>
              <a:t>/ </a:t>
            </a:r>
            <a:r>
              <a:rPr lang="ko-KR" altLang="en-US" dirty="0" smtClean="0">
                <a:solidFill>
                  <a:srgbClr val="FFFF00"/>
                </a:solidFill>
              </a:rPr>
              <a:t>모집인원 </a:t>
            </a:r>
            <a:r>
              <a:rPr lang="en-US" altLang="ko-KR" dirty="0" smtClean="0">
                <a:solidFill>
                  <a:srgbClr val="FFFF00"/>
                </a:solidFill>
              </a:rPr>
              <a:t>: </a:t>
            </a:r>
            <a:r>
              <a:rPr lang="en-US" altLang="ko-KR" dirty="0" smtClean="0">
                <a:solidFill>
                  <a:srgbClr val="FFFF00"/>
                </a:solidFill>
              </a:rPr>
              <a:t>25</a:t>
            </a:r>
            <a:r>
              <a:rPr lang="ko-KR" altLang="en-US" dirty="0" smtClean="0">
                <a:solidFill>
                  <a:srgbClr val="FFFF00"/>
                </a:solidFill>
              </a:rPr>
              <a:t>명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827583" y="1844824"/>
            <a:ext cx="7488833" cy="3600400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Part1. </a:t>
            </a:r>
            <a:r>
              <a:rPr lang="ko-KR" altLang="en-US" sz="2000" dirty="0" smtClean="0">
                <a:latin typeface="+mn-ea"/>
              </a:rPr>
              <a:t>새롭게 바라보는 문서작성의 이해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Part2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문서작성을 위한 기획력과 논리력 </a:t>
            </a:r>
            <a:r>
              <a:rPr lang="ko-KR" altLang="en-US" sz="2000" dirty="0" err="1" smtClean="0">
                <a:latin typeface="+mn-ea"/>
              </a:rPr>
              <a:t>향상법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Part3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사업운영계획서 및 상대를 설득하는 기획서 작성법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Part4</a:t>
            </a:r>
            <a:r>
              <a:rPr lang="en-US" altLang="ko-KR" sz="2000" dirty="0" smtClean="0">
                <a:latin typeface="+mn-ea"/>
              </a:rPr>
              <a:t>. </a:t>
            </a:r>
            <a:r>
              <a:rPr lang="ko-KR" altLang="en-US" sz="2000" dirty="0" smtClean="0">
                <a:latin typeface="+mn-ea"/>
              </a:rPr>
              <a:t>공적인 커뮤니케이션 공문서 작성 및 </a:t>
            </a:r>
            <a:r>
              <a:rPr lang="ko-KR" altLang="en-US" sz="2000" dirty="0" smtClean="0">
                <a:latin typeface="+mn-ea"/>
              </a:rPr>
              <a:t>실습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en-US" altLang="ko-KR" sz="2000" dirty="0" smtClean="0">
                <a:latin typeface="+mn-ea"/>
              </a:rPr>
              <a:t>Part5. </a:t>
            </a:r>
            <a:r>
              <a:rPr lang="ko-KR" altLang="en-US" sz="2000" dirty="0" err="1" smtClean="0">
                <a:latin typeface="+mn-ea"/>
              </a:rPr>
              <a:t>매력있는</a:t>
            </a:r>
            <a:r>
              <a:rPr lang="ko-KR" altLang="en-US" sz="2000" dirty="0" smtClean="0">
                <a:latin typeface="+mn-ea"/>
              </a:rPr>
              <a:t> 문서를 위한 문장력 강화스킬</a:t>
            </a:r>
            <a:endParaRPr lang="en-US" altLang="ko-KR" sz="2000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endParaRPr lang="ko-KR" altLang="en-US" sz="2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598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 descr="C:\Users\Administrator\Desktop\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1916832"/>
            <a:ext cx="741682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대한민국 청소년들이 모두 웃는 </a:t>
            </a:r>
            <a:endParaRPr lang="en-US" altLang="ko-KR" sz="30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3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그날까지 </a:t>
            </a:r>
            <a:r>
              <a:rPr lang="ko-KR" altLang="en-US" sz="30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화이팅입니다</a:t>
            </a:r>
            <a:r>
              <a:rPr lang="en-US" altLang="ko-KR" sz="3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</a:t>
            </a:r>
          </a:p>
          <a:p>
            <a:pPr algn="ctr"/>
            <a:endParaRPr lang="en-US" altLang="ko-KR" sz="36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과정신청은 </a:t>
            </a: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yworker.youth.go.kr : 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연수신청</a:t>
            </a: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전문연수</a:t>
            </a: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”</a:t>
            </a:r>
            <a:endParaRPr lang="en-US" altLang="ko-KR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5257356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From </a:t>
            </a:r>
            <a:r>
              <a:rPr lang="ko-KR" altLang="en-US" dirty="0" smtClean="0">
                <a:solidFill>
                  <a:schemeClr val="bg1"/>
                </a:solidFill>
              </a:rPr>
              <a:t>국립중앙청소년수련원 청소년지도자연수센터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77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</TotalTime>
  <Words>577</Words>
  <Application>Microsoft Office PowerPoint</Application>
  <PresentationFormat>화면 슬라이드 쇼(4:3)</PresentationFormat>
  <Paragraphs>121</Paragraphs>
  <Slides>10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HY헤드라인M</vt:lpstr>
      <vt:lpstr>돋움</vt:lpstr>
      <vt:lpstr>맑은 고딕</vt:lpstr>
      <vt:lpstr>한양신명조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102</cp:revision>
  <dcterms:created xsi:type="dcterms:W3CDTF">2015-05-10T10:11:38Z</dcterms:created>
  <dcterms:modified xsi:type="dcterms:W3CDTF">2015-05-28T02:23:42Z</dcterms:modified>
</cp:coreProperties>
</file>