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58" r:id="rId3"/>
    <p:sldId id="261" r:id="rId4"/>
    <p:sldId id="262" r:id="rId5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04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51A4D89-5817-4E01-82D1-32E42674DDF3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4E64AF2-ECA8-411A-871D-FB0AE9747C4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6387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EBF1F1-CBF0-4294-A416-E9D5A98B1F4F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397E3-73BF-4950-A100-7F384B7BAE27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7B95B-7AFF-4CCE-8F9D-F723A33A0D4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FBEBD-AB0F-46C2-8370-F34081381EB0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5BDA9-AAC1-448C-AE18-C08420036E6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D2561-B2C4-4899-8040-5DDAE8EAB9D7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D67A6-BEB7-471D-92FD-7B12B10ABC9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14973-159D-4CC6-A2B8-52595F966FBF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FCB47-2F6D-445D-8DC2-88043D88018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443A0-A2AC-451C-9672-0DA74AF2ACAF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1BBD5-9638-4110-9385-DF300F03908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AC33A-9087-4D7A-B3D5-3A4A5019A236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D4349-3C62-4FA3-9EE9-0644FB772E0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50486-BC58-44BA-8889-343A8CEBCC7A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8046E-A20B-4E47-B770-CE5898D9546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52C37-C647-4DA4-B89B-49D290DC9EEC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77FC7-D9F4-4073-B661-F4BBBB35C4B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F1F1F-2084-4EE5-A435-14EF549D64C3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0536A-E6F1-42FD-95F6-03100BEA7B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C5CC2-F3B9-46C2-8BB9-C701DD7556C1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810D9-7C76-43F8-8F9E-B7689E5D910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624D1-6355-478C-9DA1-32FC6A9B6BAF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A6B16-B1CD-48A3-9D37-90ABD1AA227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00A36F7-05C8-4366-AD35-3DADDA5B42A2}" type="datetimeFigureOut">
              <a:rPr lang="ko-KR" altLang="en-US"/>
              <a:pPr>
                <a:defRPr/>
              </a:pPr>
              <a:t>2011-05-09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783AC69-5179-43E7-9D44-F05B5FA9443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charset="-127"/>
          <a:ea typeface="맑은 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그룹 25"/>
          <p:cNvGrpSpPr>
            <a:grpSpLocks/>
          </p:cNvGrpSpPr>
          <p:nvPr/>
        </p:nvGrpSpPr>
        <p:grpSpPr bwMode="auto">
          <a:xfrm>
            <a:off x="827088" y="2636838"/>
            <a:ext cx="7485062" cy="2722562"/>
            <a:chOff x="827584" y="2636912"/>
            <a:chExt cx="7485062" cy="2722563"/>
          </a:xfrm>
        </p:grpSpPr>
        <p:grpSp>
          <p:nvGrpSpPr>
            <p:cNvPr id="14339" name="그룹 1"/>
            <p:cNvGrpSpPr>
              <a:grpSpLocks/>
            </p:cNvGrpSpPr>
            <p:nvPr/>
          </p:nvGrpSpPr>
          <p:grpSpPr bwMode="auto">
            <a:xfrm>
              <a:off x="827584" y="2636912"/>
              <a:ext cx="7485062" cy="2722563"/>
              <a:chOff x="823913" y="1844675"/>
              <a:chExt cx="7485062" cy="2722563"/>
            </a:xfrm>
          </p:grpSpPr>
          <p:grpSp>
            <p:nvGrpSpPr>
              <p:cNvPr id="14344" name="Group 17"/>
              <p:cNvGrpSpPr>
                <a:grpSpLocks/>
              </p:cNvGrpSpPr>
              <p:nvPr/>
            </p:nvGrpSpPr>
            <p:grpSpPr bwMode="auto">
              <a:xfrm>
                <a:off x="879471" y="2535240"/>
                <a:ext cx="7318379" cy="2032001"/>
                <a:chOff x="264" y="1637"/>
                <a:chExt cx="2304" cy="715"/>
              </a:xfrm>
            </p:grpSpPr>
            <p:sp>
              <p:nvSpPr>
                <p:cNvPr id="14352" name="Line 18"/>
                <p:cNvSpPr>
                  <a:spLocks noChangeShapeType="1"/>
                </p:cNvSpPr>
                <p:nvPr/>
              </p:nvSpPr>
              <p:spPr bwMode="auto">
                <a:xfrm>
                  <a:off x="1636" y="1637"/>
                  <a:ext cx="422" cy="286"/>
                </a:xfrm>
                <a:prstGeom prst="line">
                  <a:avLst/>
                </a:prstGeom>
                <a:noFill/>
                <a:ln w="571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4353" name="Freeform 19"/>
                <p:cNvSpPr>
                  <a:spLocks/>
                </p:cNvSpPr>
                <p:nvPr/>
              </p:nvSpPr>
              <p:spPr bwMode="auto">
                <a:xfrm flipH="1">
                  <a:off x="410" y="1661"/>
                  <a:ext cx="362" cy="289"/>
                </a:xfrm>
                <a:custGeom>
                  <a:avLst/>
                  <a:gdLst>
                    <a:gd name="T0" fmla="*/ 11 w 384"/>
                    <a:gd name="T1" fmla="*/ 0 h 354"/>
                    <a:gd name="T2" fmla="*/ 0 w 384"/>
                    <a:gd name="T3" fmla="*/ 44 h 354"/>
                    <a:gd name="T4" fmla="*/ 334 w 384"/>
                    <a:gd name="T5" fmla="*/ 289 h 354"/>
                    <a:gd name="T6" fmla="*/ 362 w 384"/>
                    <a:gd name="T7" fmla="*/ 255 h 354"/>
                    <a:gd name="T8" fmla="*/ 11 w 384"/>
                    <a:gd name="T9" fmla="*/ 0 h 35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84"/>
                    <a:gd name="T16" fmla="*/ 0 h 354"/>
                    <a:gd name="T17" fmla="*/ 384 w 384"/>
                    <a:gd name="T18" fmla="*/ 354 h 35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84" h="354">
                      <a:moveTo>
                        <a:pt x="12" y="0"/>
                      </a:moveTo>
                      <a:lnTo>
                        <a:pt x="0" y="54"/>
                      </a:lnTo>
                      <a:lnTo>
                        <a:pt x="354" y="354"/>
                      </a:lnTo>
                      <a:lnTo>
                        <a:pt x="384" y="312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4354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303" y="1637"/>
                  <a:ext cx="420" cy="286"/>
                </a:xfrm>
                <a:prstGeom prst="line">
                  <a:avLst/>
                </a:prstGeom>
                <a:noFill/>
                <a:ln w="571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4" name="Arc 21"/>
                <p:cNvSpPr>
                  <a:spLocks/>
                </p:cNvSpPr>
                <p:nvPr/>
              </p:nvSpPr>
              <p:spPr bwMode="auto">
                <a:xfrm flipH="1" flipV="1">
                  <a:off x="264" y="1700"/>
                  <a:ext cx="1169" cy="525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104 w 21600"/>
                    <a:gd name="T1" fmla="*/ 0 h 26634"/>
                    <a:gd name="T2" fmla="*/ 21005 w 21600"/>
                    <a:gd name="T3" fmla="*/ 26634 h 26634"/>
                    <a:gd name="T4" fmla="*/ 0 w 21600"/>
                    <a:gd name="T5" fmla="*/ 21600 h 266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6634" fill="none" extrusionOk="0">
                      <a:moveTo>
                        <a:pt x="103" y="0"/>
                      </a:moveTo>
                      <a:cubicBezTo>
                        <a:pt x="11992" y="57"/>
                        <a:pt x="21600" y="9711"/>
                        <a:pt x="21600" y="21600"/>
                      </a:cubicBezTo>
                      <a:cubicBezTo>
                        <a:pt x="21600" y="23295"/>
                        <a:pt x="21400" y="24985"/>
                        <a:pt x="21005" y="26634"/>
                      </a:cubicBezTo>
                    </a:path>
                    <a:path w="21600" h="26634" stroke="0" extrusionOk="0">
                      <a:moveTo>
                        <a:pt x="103" y="0"/>
                      </a:moveTo>
                      <a:cubicBezTo>
                        <a:pt x="11992" y="57"/>
                        <a:pt x="21600" y="9711"/>
                        <a:pt x="21600" y="21600"/>
                      </a:cubicBezTo>
                      <a:cubicBezTo>
                        <a:pt x="21600" y="23295"/>
                        <a:pt x="21400" y="24985"/>
                        <a:pt x="21005" y="26634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E7E9ED">
                        <a:gamma/>
                        <a:tint val="10196"/>
                        <a:invGamma/>
                      </a:srgbClr>
                    </a:gs>
                    <a:gs pos="100000">
                      <a:srgbClr val="E7E9ED"/>
                    </a:gs>
                  </a:gsLst>
                  <a:lin ang="2700000" scaled="1"/>
                </a:gradFill>
                <a:ln w="6350">
                  <a:noFill/>
                  <a:round/>
                  <a:headEnd/>
                  <a:tailEnd/>
                </a:ln>
                <a:effectLst>
                  <a:outerShdw dist="40161" dir="4293903" algn="ctr" rotWithShape="0">
                    <a:srgbClr val="D0CFD7"/>
                  </a:outerShdw>
                </a:effectLst>
              </p:spPr>
              <p:txBody>
                <a:bodyPr wrap="none" lIns="90000" tIns="46800" rIns="90000" bIns="46800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5" name="Arc 22"/>
                <p:cNvSpPr>
                  <a:spLocks/>
                </p:cNvSpPr>
                <p:nvPr/>
              </p:nvSpPr>
              <p:spPr bwMode="auto">
                <a:xfrm flipV="1">
                  <a:off x="1399" y="1702"/>
                  <a:ext cx="1169" cy="526"/>
                </a:xfrm>
                <a:custGeom>
                  <a:avLst/>
                  <a:gdLst>
                    <a:gd name="G0" fmla="+- 0 0 0"/>
                    <a:gd name="G1" fmla="+- 21595 0 0"/>
                    <a:gd name="G2" fmla="+- 21600 0 0"/>
                    <a:gd name="T0" fmla="*/ 442 w 21600"/>
                    <a:gd name="T1" fmla="*/ 0 h 26629"/>
                    <a:gd name="T2" fmla="*/ 21005 w 21600"/>
                    <a:gd name="T3" fmla="*/ 26629 h 26629"/>
                    <a:gd name="T4" fmla="*/ 0 w 21600"/>
                    <a:gd name="T5" fmla="*/ 21595 h 266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6629" fill="none" extrusionOk="0">
                      <a:moveTo>
                        <a:pt x="442" y="-1"/>
                      </a:moveTo>
                      <a:cubicBezTo>
                        <a:pt x="12196" y="240"/>
                        <a:pt x="21600" y="9837"/>
                        <a:pt x="21600" y="21595"/>
                      </a:cubicBezTo>
                      <a:cubicBezTo>
                        <a:pt x="21600" y="23290"/>
                        <a:pt x="21400" y="24980"/>
                        <a:pt x="21005" y="26629"/>
                      </a:cubicBezTo>
                    </a:path>
                    <a:path w="21600" h="26629" stroke="0" extrusionOk="0">
                      <a:moveTo>
                        <a:pt x="442" y="-1"/>
                      </a:moveTo>
                      <a:cubicBezTo>
                        <a:pt x="12196" y="240"/>
                        <a:pt x="21600" y="9837"/>
                        <a:pt x="21600" y="21595"/>
                      </a:cubicBezTo>
                      <a:cubicBezTo>
                        <a:pt x="21600" y="23290"/>
                        <a:pt x="21400" y="24980"/>
                        <a:pt x="21005" y="26629"/>
                      </a:cubicBezTo>
                      <a:lnTo>
                        <a:pt x="0" y="215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E7E9ED"/>
                    </a:gs>
                    <a:gs pos="100000">
                      <a:srgbClr val="E7E9ED">
                        <a:gamma/>
                        <a:tint val="10196"/>
                        <a:invGamma/>
                      </a:srgbClr>
                    </a:gs>
                  </a:gsLst>
                  <a:lin ang="18900000" scaled="1"/>
                </a:gradFill>
                <a:ln w="6350">
                  <a:noFill/>
                  <a:round/>
                  <a:headEnd/>
                  <a:tailEnd/>
                </a:ln>
                <a:effectLst>
                  <a:outerShdw dist="40161" dir="4293903" algn="ctr" rotWithShape="0">
                    <a:srgbClr val="D0CFD7"/>
                  </a:outerShdw>
                </a:effectLst>
              </p:spPr>
              <p:txBody>
                <a:bodyPr wrap="none" lIns="90000" tIns="46800" rIns="90000" bIns="46800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4357" name="Line 23"/>
                <p:cNvSpPr>
                  <a:spLocks noChangeShapeType="1"/>
                </p:cNvSpPr>
                <p:nvPr/>
              </p:nvSpPr>
              <p:spPr bwMode="auto">
                <a:xfrm flipH="1">
                  <a:off x="635" y="1897"/>
                  <a:ext cx="365" cy="261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4358" name="Line 24"/>
                <p:cNvSpPr>
                  <a:spLocks noChangeShapeType="1"/>
                </p:cNvSpPr>
                <p:nvPr/>
              </p:nvSpPr>
              <p:spPr bwMode="auto">
                <a:xfrm flipH="1">
                  <a:off x="1378" y="1840"/>
                  <a:ext cx="0" cy="512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  <p:sp>
              <p:nvSpPr>
                <p:cNvPr id="14359" name="Line 25"/>
                <p:cNvSpPr>
                  <a:spLocks noChangeShapeType="1"/>
                </p:cNvSpPr>
                <p:nvPr/>
              </p:nvSpPr>
              <p:spPr bwMode="auto">
                <a:xfrm>
                  <a:off x="1668" y="1891"/>
                  <a:ext cx="452" cy="290"/>
                </a:xfrm>
                <a:prstGeom prst="line">
                  <a:avLst/>
                </a:prstGeom>
                <a:noFill/>
                <a:ln w="381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ko-KR" altLang="en-US"/>
                </a:p>
              </p:txBody>
            </p:sp>
          </p:grpSp>
          <p:sp>
            <p:nvSpPr>
              <p:cNvPr id="14345" name="Arc 26"/>
              <p:cNvSpPr>
                <a:spLocks/>
              </p:cNvSpPr>
              <p:nvPr/>
            </p:nvSpPr>
            <p:spPr bwMode="auto">
              <a:xfrm>
                <a:off x="1393825" y="1844675"/>
                <a:ext cx="5867400" cy="1497013"/>
              </a:xfrm>
              <a:custGeom>
                <a:avLst/>
                <a:gdLst>
                  <a:gd name="T0" fmla="*/ 702753727 w 43200"/>
                  <a:gd name="T1" fmla="*/ 0 h 35544"/>
                  <a:gd name="T2" fmla="*/ 73049817 w 43200"/>
                  <a:gd name="T3" fmla="*/ 2621752 h 35544"/>
                  <a:gd name="T4" fmla="*/ 398453496 w 43200"/>
                  <a:gd name="T5" fmla="*/ 24734661 h 35544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35544"/>
                  <a:gd name="T11" fmla="*/ 43200 w 43200"/>
                  <a:gd name="T12" fmla="*/ 35544 h 355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35544" fill="none" extrusionOk="0">
                    <a:moveTo>
                      <a:pt x="38096" y="-1"/>
                    </a:moveTo>
                    <a:cubicBezTo>
                      <a:pt x="41391" y="3898"/>
                      <a:pt x="43200" y="8838"/>
                      <a:pt x="43200" y="13944"/>
                    </a:cubicBezTo>
                    <a:cubicBezTo>
                      <a:pt x="43200" y="25873"/>
                      <a:pt x="33529" y="35544"/>
                      <a:pt x="21600" y="35544"/>
                    </a:cubicBezTo>
                    <a:cubicBezTo>
                      <a:pt x="9670" y="35544"/>
                      <a:pt x="0" y="25873"/>
                      <a:pt x="0" y="13944"/>
                    </a:cubicBezTo>
                    <a:cubicBezTo>
                      <a:pt x="-1" y="9479"/>
                      <a:pt x="1383" y="5124"/>
                      <a:pt x="3960" y="1478"/>
                    </a:cubicBezTo>
                  </a:path>
                  <a:path w="43200" h="35544" stroke="0" extrusionOk="0">
                    <a:moveTo>
                      <a:pt x="38096" y="-1"/>
                    </a:moveTo>
                    <a:cubicBezTo>
                      <a:pt x="41391" y="3898"/>
                      <a:pt x="43200" y="8838"/>
                      <a:pt x="43200" y="13944"/>
                    </a:cubicBezTo>
                    <a:cubicBezTo>
                      <a:pt x="43200" y="25873"/>
                      <a:pt x="33529" y="35544"/>
                      <a:pt x="21600" y="35544"/>
                    </a:cubicBezTo>
                    <a:cubicBezTo>
                      <a:pt x="9670" y="35544"/>
                      <a:pt x="0" y="25873"/>
                      <a:pt x="0" y="13944"/>
                    </a:cubicBezTo>
                    <a:cubicBezTo>
                      <a:pt x="-1" y="9479"/>
                      <a:pt x="1383" y="5124"/>
                      <a:pt x="3960" y="1478"/>
                    </a:cubicBezTo>
                    <a:lnTo>
                      <a:pt x="21600" y="13944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  <a:round/>
                <a:headEnd/>
                <a:tailEnd/>
              </a:ln>
            </p:spPr>
            <p:txBody>
              <a:bodyPr wrap="none" lIns="90000" tIns="46800" rIns="90000" bIns="46800" anchor="ctr"/>
              <a:lstStyle/>
              <a:p>
                <a:endParaRPr lang="ko-KR" altLang="en-US"/>
              </a:p>
            </p:txBody>
          </p:sp>
          <p:grpSp>
            <p:nvGrpSpPr>
              <p:cNvPr id="14346" name="Group 27"/>
              <p:cNvGrpSpPr>
                <a:grpSpLocks/>
              </p:cNvGrpSpPr>
              <p:nvPr/>
            </p:nvGrpSpPr>
            <p:grpSpPr bwMode="auto">
              <a:xfrm>
                <a:off x="955678" y="2081213"/>
                <a:ext cx="7226302" cy="1978025"/>
                <a:chOff x="3032" y="3240"/>
                <a:chExt cx="2275" cy="696"/>
              </a:xfrm>
            </p:grpSpPr>
            <p:pic>
              <p:nvPicPr>
                <p:cNvPr id="14348" name="Picture 28" descr="넙적이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704" y="3240"/>
                  <a:ext cx="603" cy="4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349" name="Picture 29" descr="넙적이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172" y="3510"/>
                  <a:ext cx="603" cy="4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350" name="Picture 30" descr="넙적이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3513" y="3522"/>
                  <a:ext cx="603" cy="4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4351" name="Picture 31" descr="넙적이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3032" y="3240"/>
                  <a:ext cx="603" cy="4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14347" name="Arc 32"/>
              <p:cNvSpPr>
                <a:spLocks/>
              </p:cNvSpPr>
              <p:nvPr/>
            </p:nvSpPr>
            <p:spPr bwMode="auto">
              <a:xfrm flipH="1" flipV="1">
                <a:off x="823913" y="3173413"/>
                <a:ext cx="7485062" cy="1254125"/>
              </a:xfrm>
              <a:custGeom>
                <a:avLst/>
                <a:gdLst>
                  <a:gd name="T0" fmla="*/ 0 w 42906"/>
                  <a:gd name="T1" fmla="*/ 63087139 h 21600"/>
                  <a:gd name="T2" fmla="*/ 1305787832 w 42906"/>
                  <a:gd name="T3" fmla="*/ 65831233 h 21600"/>
                  <a:gd name="T4" fmla="*/ 651463755 w 42906"/>
                  <a:gd name="T5" fmla="*/ 72816184 h 21600"/>
                  <a:gd name="T6" fmla="*/ 0 60000 65536"/>
                  <a:gd name="T7" fmla="*/ 0 60000 65536"/>
                  <a:gd name="T8" fmla="*/ 0 60000 65536"/>
                  <a:gd name="T9" fmla="*/ 0 w 42906"/>
                  <a:gd name="T10" fmla="*/ 0 h 21600"/>
                  <a:gd name="T11" fmla="*/ 42906 w 42906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2906" h="21600" fill="none" extrusionOk="0">
                    <a:moveTo>
                      <a:pt x="-1" y="18713"/>
                    </a:moveTo>
                    <a:cubicBezTo>
                      <a:pt x="1444" y="7996"/>
                      <a:pt x="10592" y="-1"/>
                      <a:pt x="21406" y="0"/>
                    </a:cubicBezTo>
                    <a:cubicBezTo>
                      <a:pt x="32532" y="0"/>
                      <a:pt x="41839" y="8452"/>
                      <a:pt x="42906" y="19527"/>
                    </a:cubicBezTo>
                  </a:path>
                  <a:path w="42906" h="21600" stroke="0" extrusionOk="0">
                    <a:moveTo>
                      <a:pt x="-1" y="18713"/>
                    </a:moveTo>
                    <a:cubicBezTo>
                      <a:pt x="1444" y="7996"/>
                      <a:pt x="10592" y="-1"/>
                      <a:pt x="21406" y="0"/>
                    </a:cubicBezTo>
                    <a:cubicBezTo>
                      <a:pt x="32532" y="0"/>
                      <a:pt x="41839" y="8452"/>
                      <a:pt x="42906" y="19527"/>
                    </a:cubicBezTo>
                    <a:lnTo>
                      <a:pt x="21406" y="21600"/>
                    </a:lnTo>
                    <a:close/>
                  </a:path>
                </a:pathLst>
              </a:custGeom>
              <a:noFill/>
              <a:ln w="9525">
                <a:solidFill>
                  <a:srgbClr val="79A8D3"/>
                </a:solidFill>
                <a:round/>
                <a:headEnd type="triangle" w="med" len="med"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1259384" y="2997274"/>
              <a:ext cx="1368425" cy="5222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학교에서 배운 </a:t>
              </a:r>
              <a:r>
                <a:rPr kumimoji="0" lang="en-US" altLang="ko-KR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/>
              </a:r>
              <a:br>
                <a:rPr kumimoji="0" lang="en-US" altLang="ko-KR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</a:b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지식과 기술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72271" y="3789437"/>
              <a:ext cx="1439863" cy="522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청소년지도현장직접 관찰</a:t>
              </a:r>
              <a:r>
                <a:rPr kumimoji="0" lang="en-US" altLang="ko-KR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·</a:t>
              </a: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경험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36021" y="3673549"/>
              <a:ext cx="1439863" cy="739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현장 이해를 </a:t>
              </a:r>
              <a:r>
                <a:rPr kumimoji="0" lang="en-US" altLang="ko-KR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/>
              </a:r>
              <a:br>
                <a:rPr kumimoji="0" lang="en-US" altLang="ko-KR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</a:b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바탕으로 한 </a:t>
              </a:r>
              <a:r>
                <a:rPr kumimoji="0" lang="en-US" altLang="ko-KR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/>
              </a:r>
              <a:br>
                <a:rPr kumimoji="0" lang="en-US" altLang="ko-KR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</a:b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지도능력 배양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515596" y="2997274"/>
              <a:ext cx="1512888" cy="5222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이론과 지도력을 겸비한 지도자</a:t>
              </a: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755576" y="1988840"/>
            <a:ext cx="4883208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cap="all" dirty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</a:rPr>
              <a:t>예비지도자 실습 교육 운영 목적</a:t>
            </a:r>
            <a:endParaRPr kumimoji="0" lang="en-US" altLang="ko-KR" sz="5400" b="1" cap="all" dirty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그룹 35"/>
          <p:cNvGrpSpPr>
            <a:grpSpLocks/>
          </p:cNvGrpSpPr>
          <p:nvPr/>
        </p:nvGrpSpPr>
        <p:grpSpPr bwMode="auto">
          <a:xfrm>
            <a:off x="395288" y="620713"/>
            <a:ext cx="8748712" cy="4762500"/>
            <a:chOff x="395536" y="620688"/>
            <a:chExt cx="8748464" cy="4762479"/>
          </a:xfrm>
        </p:grpSpPr>
        <p:pic>
          <p:nvPicPr>
            <p:cNvPr id="15363" name="Picture 50" descr="3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9104" y="1095289"/>
              <a:ext cx="8064896" cy="1186504"/>
            </a:xfrm>
            <a:prstGeom prst="rect">
              <a:avLst/>
            </a:prstGeom>
            <a:noFill/>
            <a:ln w="38100">
              <a:noFill/>
              <a:round/>
              <a:headEnd/>
              <a:tailEnd/>
            </a:ln>
          </p:spPr>
        </p:pic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1982991" y="1504921"/>
              <a:ext cx="752454" cy="411161"/>
            </a:xfrm>
            <a:prstGeom prst="ellipse">
              <a:avLst/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lIns="85833" tIns="44633" rIns="85833" bIns="44633" anchor="ctr"/>
            <a:lstStyle/>
            <a:p>
              <a:pPr algn="ctr" defTabSz="871538" eaLnBrk="0" fontAlgn="t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b="1" dirty="0">
                  <a:latin typeface="+mj-ea"/>
                  <a:ea typeface="+mj-ea"/>
                </a:rPr>
                <a:t>1</a:t>
              </a:r>
              <a:r>
                <a:rPr kumimoji="0" lang="ko-KR" altLang="en-US" sz="1600" b="1" dirty="0">
                  <a:latin typeface="+mj-ea"/>
                  <a:ea typeface="+mj-ea"/>
                </a:rPr>
                <a:t>주차</a:t>
              </a:r>
              <a:endParaRPr kumimoji="0" lang="en-US" altLang="ko-KR" sz="1600" b="1" dirty="0">
                <a:latin typeface="+mj-ea"/>
                <a:ea typeface="+mj-ea"/>
              </a:endParaRPr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5438880" y="1484284"/>
              <a:ext cx="752454" cy="412748"/>
            </a:xfrm>
            <a:prstGeom prst="ellipse">
              <a:avLst/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lIns="85833" tIns="44633" rIns="85833" bIns="44633" anchor="ctr"/>
            <a:lstStyle/>
            <a:p>
              <a:pPr algn="ctr" defTabSz="871538" eaLnBrk="0" fontAlgn="t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b="1" dirty="0">
                  <a:latin typeface="+mj-ea"/>
                  <a:ea typeface="+mj-ea"/>
                </a:rPr>
                <a:t>3</a:t>
              </a:r>
              <a:r>
                <a:rPr kumimoji="0" lang="ko-KR" altLang="en-US" sz="1600" b="1" dirty="0">
                  <a:latin typeface="+mj-ea"/>
                  <a:ea typeface="+mj-ea"/>
                </a:rPr>
                <a:t>주차</a:t>
              </a:r>
              <a:endParaRPr kumimoji="0" lang="en-US" altLang="ko-KR" sz="1600" b="1" dirty="0">
                <a:latin typeface="+mj-ea"/>
                <a:ea typeface="+mj-ea"/>
              </a:endParaRPr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3783165" y="1484284"/>
              <a:ext cx="752454" cy="412748"/>
            </a:xfrm>
            <a:prstGeom prst="ellipse">
              <a:avLst/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lIns="85833" tIns="44633" rIns="85833" bIns="44633" anchor="ctr"/>
            <a:lstStyle/>
            <a:p>
              <a:pPr algn="ctr" defTabSz="871538" eaLnBrk="0" fontAlgn="t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600" b="1" dirty="0">
                  <a:latin typeface="+mj-ea"/>
                  <a:ea typeface="+mj-ea"/>
                </a:rPr>
                <a:t>2</a:t>
              </a:r>
              <a:r>
                <a:rPr kumimoji="0" lang="ko-KR" altLang="en-US" sz="1600" b="1" dirty="0">
                  <a:latin typeface="+mj-ea"/>
                  <a:ea typeface="+mj-ea"/>
                </a:rPr>
                <a:t>주차</a:t>
              </a:r>
              <a:endParaRPr kumimoji="0" lang="en-US" altLang="ko-KR" sz="1600" b="1" dirty="0">
                <a:latin typeface="+mj-ea"/>
                <a:ea typeface="+mj-ea"/>
              </a:endParaRPr>
            </a:p>
          </p:txBody>
        </p:sp>
        <p:sp>
          <p:nvSpPr>
            <p:cNvPr id="51" name="AutoShape 16"/>
            <p:cNvSpPr>
              <a:spLocks noChangeArrowheads="1"/>
            </p:cNvSpPr>
            <p:nvPr/>
          </p:nvSpPr>
          <p:spPr bwMode="auto">
            <a:xfrm>
              <a:off x="1576603" y="620688"/>
              <a:ext cx="887387" cy="23653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grpSp>
          <p:nvGrpSpPr>
            <p:cNvPr id="15368" name="Group 28"/>
            <p:cNvGrpSpPr>
              <a:grpSpLocks/>
            </p:cNvGrpSpPr>
            <p:nvPr/>
          </p:nvGrpSpPr>
          <p:grpSpPr bwMode="auto">
            <a:xfrm>
              <a:off x="576012" y="713118"/>
              <a:ext cx="8147741" cy="4670049"/>
              <a:chOff x="1784" y="1706"/>
              <a:chExt cx="2255" cy="2678"/>
            </a:xfrm>
          </p:grpSpPr>
          <p:grpSp>
            <p:nvGrpSpPr>
              <p:cNvPr id="15386" name="Group 29"/>
              <p:cNvGrpSpPr>
                <a:grpSpLocks/>
              </p:cNvGrpSpPr>
              <p:nvPr/>
            </p:nvGrpSpPr>
            <p:grpSpPr bwMode="auto">
              <a:xfrm>
                <a:off x="1784" y="1706"/>
                <a:ext cx="2255" cy="2678"/>
                <a:chOff x="-285" y="2168"/>
                <a:chExt cx="1883" cy="2678"/>
              </a:xfrm>
            </p:grpSpPr>
            <p:sp>
              <p:nvSpPr>
                <p:cNvPr id="15388" name="AutoShape 30"/>
                <p:cNvSpPr>
                  <a:spLocks noChangeArrowheads="1"/>
                </p:cNvSpPr>
                <p:nvPr/>
              </p:nvSpPr>
              <p:spPr bwMode="auto">
                <a:xfrm>
                  <a:off x="-285" y="4578"/>
                  <a:ext cx="1883" cy="268"/>
                </a:xfrm>
                <a:prstGeom prst="roundRect">
                  <a:avLst>
                    <a:gd name="adj" fmla="val 7940"/>
                  </a:avLst>
                </a:prstGeom>
                <a:gradFill rotWithShape="1">
                  <a:gsLst>
                    <a:gs pos="0">
                      <a:srgbClr val="99CC00"/>
                    </a:gs>
                    <a:gs pos="100000">
                      <a:srgbClr val="DBEDA6"/>
                    </a:gs>
                  </a:gsLst>
                  <a:lin ang="5400000" scaled="1"/>
                </a:gradFill>
                <a:ln w="12700" algn="ctr">
                  <a:solidFill>
                    <a:srgbClr val="7CA8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kumimoji="0" lang="ko-KR" altLang="ko-KR" sz="1600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41" name="AutoShape 31"/>
                <p:cNvSpPr>
                  <a:spLocks noChangeArrowheads="1"/>
                </p:cNvSpPr>
                <p:nvPr/>
              </p:nvSpPr>
              <p:spPr bwMode="auto">
                <a:xfrm>
                  <a:off x="700" y="2168"/>
                  <a:ext cx="848" cy="136"/>
                </a:xfrm>
                <a:prstGeom prst="roundRect">
                  <a:avLst>
                    <a:gd name="adj" fmla="val 16667"/>
                  </a:avLst>
                </a:prstGeom>
                <a:gradFill rotWithShape="1">
                  <a:gsLst>
                    <a:gs pos="0">
                      <a:schemeClr val="bg1">
                        <a:alpha val="60001"/>
                      </a:schemeClr>
                    </a:gs>
                    <a:gs pos="100000">
                      <a:schemeClr val="bg1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5387" name="Rectangle 32"/>
              <p:cNvSpPr>
                <a:spLocks noChangeArrowheads="1"/>
              </p:cNvSpPr>
              <p:nvPr/>
            </p:nvSpPr>
            <p:spPr bwMode="auto">
              <a:xfrm>
                <a:off x="1784" y="4122"/>
                <a:ext cx="2232" cy="2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lnSpc>
                    <a:spcPct val="90000"/>
                  </a:lnSpc>
                </a:pPr>
                <a:r>
                  <a:rPr kumimoji="0" lang="ko-KR" altLang="en-US" sz="1600" b="1">
                    <a:solidFill>
                      <a:srgbClr val="6600CC"/>
                    </a:solidFill>
                    <a:latin typeface="Arial Narrow" pitchFamily="34" charset="0"/>
                    <a:ea typeface="맑은 고딕" charset="-127"/>
                  </a:rPr>
                  <a:t>프로그램 평가의 이해</a:t>
                </a:r>
                <a:r>
                  <a:rPr kumimoji="0" lang="en-US" altLang="ko-KR" sz="1600" b="1">
                    <a:solidFill>
                      <a:srgbClr val="6600CC"/>
                    </a:solidFill>
                    <a:latin typeface="Arial Narrow" pitchFamily="34" charset="0"/>
                    <a:ea typeface="맑은 고딕" charset="-127"/>
                  </a:rPr>
                  <a:t>,  </a:t>
                </a:r>
                <a:r>
                  <a:rPr kumimoji="0" lang="ko-KR" altLang="en-US" sz="1600" b="1">
                    <a:solidFill>
                      <a:srgbClr val="6600CC"/>
                    </a:solidFill>
                    <a:latin typeface="Arial Narrow" pitchFamily="34" charset="0"/>
                    <a:ea typeface="맑은 고딕" charset="-127"/>
                  </a:rPr>
                  <a:t>현장 대처능력 향상</a:t>
                </a:r>
                <a:r>
                  <a:rPr kumimoji="0" lang="en-US" altLang="ko-KR" sz="1600" b="1">
                    <a:solidFill>
                      <a:srgbClr val="6600CC"/>
                    </a:solidFill>
                    <a:latin typeface="Arial Narrow" pitchFamily="34" charset="0"/>
                    <a:ea typeface="맑은 고딕" charset="-127"/>
                  </a:rPr>
                  <a:t>,  </a:t>
                </a:r>
                <a:r>
                  <a:rPr kumimoji="0" lang="ko-KR" altLang="en-US" sz="1600" b="1">
                    <a:solidFill>
                      <a:srgbClr val="6600CC"/>
                    </a:solidFill>
                    <a:latin typeface="Arial Narrow" pitchFamily="34" charset="0"/>
                    <a:ea typeface="맑은 고딕" charset="-127"/>
                  </a:rPr>
                  <a:t>문서작성의 실제</a:t>
                </a:r>
                <a:r>
                  <a:rPr kumimoji="0" lang="en-US" altLang="ko-KR" sz="1600" b="1">
                    <a:solidFill>
                      <a:srgbClr val="6600CC"/>
                    </a:solidFill>
                    <a:latin typeface="Arial Narrow" pitchFamily="34" charset="0"/>
                    <a:ea typeface="맑은 고딕" charset="-127"/>
                  </a:rPr>
                  <a:t>, </a:t>
                </a:r>
                <a:r>
                  <a:rPr kumimoji="0" lang="ko-KR" altLang="en-US" sz="1600" b="1">
                    <a:solidFill>
                      <a:srgbClr val="6600CC"/>
                    </a:solidFill>
                    <a:latin typeface="Arial Narrow" pitchFamily="34" charset="0"/>
                    <a:ea typeface="맑은 고딕" charset="-127"/>
                  </a:rPr>
                  <a:t> 대상 별 활동의 이해 등</a:t>
                </a:r>
                <a:endParaRPr kumimoji="0" lang="en-US" altLang="ko-KR" sz="1600" b="1">
                  <a:solidFill>
                    <a:srgbClr val="6600CC"/>
                  </a:solidFill>
                  <a:latin typeface="Arial Narrow" pitchFamily="34" charset="0"/>
                  <a:ea typeface="맑은 고딕" charset="-127"/>
                </a:endParaRPr>
              </a:p>
            </p:txBody>
          </p:sp>
        </p:grpSp>
        <p:sp>
          <p:nvSpPr>
            <p:cNvPr id="15369" name="Rectangle 33"/>
            <p:cNvSpPr>
              <a:spLocks noChangeArrowheads="1"/>
            </p:cNvSpPr>
            <p:nvPr/>
          </p:nvSpPr>
          <p:spPr bwMode="auto">
            <a:xfrm>
              <a:off x="719064" y="2276872"/>
              <a:ext cx="8135937" cy="789968"/>
            </a:xfrm>
            <a:prstGeom prst="rect">
              <a:avLst/>
            </a:prstGeom>
            <a:solidFill>
              <a:srgbClr val="FFFF99">
                <a:alpha val="4901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charset="-127"/>
                <a:ea typeface="맑은 고딕" charset="-127"/>
              </a:endParaRPr>
            </a:p>
          </p:txBody>
        </p:sp>
        <p:sp>
          <p:nvSpPr>
            <p:cNvPr id="15370" name="Rectangle 34"/>
            <p:cNvSpPr>
              <a:spLocks noChangeArrowheads="1"/>
            </p:cNvSpPr>
            <p:nvPr/>
          </p:nvSpPr>
          <p:spPr bwMode="auto">
            <a:xfrm>
              <a:off x="613024" y="3164977"/>
              <a:ext cx="8135937" cy="791711"/>
            </a:xfrm>
            <a:prstGeom prst="rect">
              <a:avLst/>
            </a:prstGeom>
            <a:solidFill>
              <a:srgbClr val="FFCC99">
                <a:alpha val="4901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charset="-127"/>
                <a:ea typeface="맑은 고딕" charset="-127"/>
              </a:endParaRPr>
            </a:p>
          </p:txBody>
        </p:sp>
        <p:sp>
          <p:nvSpPr>
            <p:cNvPr id="15371" name="Rectangle 35"/>
            <p:cNvSpPr>
              <a:spLocks noChangeArrowheads="1"/>
            </p:cNvSpPr>
            <p:nvPr/>
          </p:nvSpPr>
          <p:spPr bwMode="auto">
            <a:xfrm>
              <a:off x="613024" y="4035161"/>
              <a:ext cx="8135937" cy="791711"/>
            </a:xfrm>
            <a:prstGeom prst="rect">
              <a:avLst/>
            </a:prstGeom>
            <a:solidFill>
              <a:srgbClr val="FF9933">
                <a:alpha val="4901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kumimoji="0" lang="ko-KR" altLang="en-US">
                <a:latin typeface="맑은 고딕" charset="-127"/>
                <a:ea typeface="맑은 고딕" charset="-127"/>
              </a:endParaRPr>
            </a:p>
          </p:txBody>
        </p:sp>
        <p:sp>
          <p:nvSpPr>
            <p:cNvPr id="25" name="AutoShape 37"/>
            <p:cNvSpPr>
              <a:spLocks noChangeArrowheads="1"/>
            </p:cNvSpPr>
            <p:nvPr/>
          </p:nvSpPr>
          <p:spPr bwMode="auto">
            <a:xfrm>
              <a:off x="395536" y="2295493"/>
              <a:ext cx="1184241" cy="790572"/>
            </a:xfrm>
            <a:prstGeom prst="roundRect">
              <a:avLst>
                <a:gd name="adj" fmla="val 16667"/>
              </a:avLst>
            </a:prstGeom>
            <a:solidFill>
              <a:srgbClr val="FFFF99">
                <a:alpha val="69000"/>
              </a:srgbClr>
            </a:solidFill>
            <a:ln w="9525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ct val="15000"/>
                </a:spcBef>
                <a:spcAft>
                  <a:spcPts val="0"/>
                </a:spcAft>
                <a:defRPr/>
              </a:pPr>
              <a:r>
                <a:rPr kumimoji="0" lang="ko-KR" altLang="en-US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다음_SemiBold" pitchFamily="2" charset="-127"/>
                  <a:ea typeface="다음_SemiBold" pitchFamily="2" charset="-127"/>
                </a:rPr>
                <a:t>기관이해</a:t>
              </a:r>
              <a:endParaRPr kumimoji="0" lang="en-US" altLang="ko-K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itchFamily="2" charset="-127"/>
                <a:ea typeface="다음_SemiBold" pitchFamily="2" charset="-127"/>
              </a:endParaRPr>
            </a:p>
          </p:txBody>
        </p:sp>
        <p:sp>
          <p:nvSpPr>
            <p:cNvPr id="15373" name="AutoShape 38"/>
            <p:cNvSpPr>
              <a:spLocks noChangeArrowheads="1"/>
            </p:cNvSpPr>
            <p:nvPr/>
          </p:nvSpPr>
          <p:spPr bwMode="auto">
            <a:xfrm>
              <a:off x="395536" y="3227756"/>
              <a:ext cx="1115616" cy="653946"/>
            </a:xfrm>
            <a:prstGeom prst="roundRect">
              <a:avLst>
                <a:gd name="adj" fmla="val 16667"/>
              </a:avLst>
            </a:prstGeom>
            <a:solidFill>
              <a:srgbClr val="FFCC99">
                <a:alpha val="69019"/>
              </a:srgbClr>
            </a:soli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15000"/>
                </a:spcBef>
              </a:pPr>
              <a:r>
                <a:rPr kumimoji="0" lang="ko-KR" altLang="en-US" sz="1600" b="1">
                  <a:latin typeface="다음_SemiBold"/>
                  <a:ea typeface="다음_SemiBold"/>
                  <a:cs typeface="다음_SemiBold"/>
                </a:rPr>
                <a:t>활동실습</a:t>
              </a:r>
              <a:endParaRPr kumimoji="0" lang="en-US" altLang="ko-KR" sz="1600" b="1">
                <a:latin typeface="다음_SemiBold"/>
                <a:ea typeface="다음_SemiBold"/>
                <a:cs typeface="다음_SemiBold"/>
              </a:endParaRPr>
            </a:p>
          </p:txBody>
        </p:sp>
        <p:sp>
          <p:nvSpPr>
            <p:cNvPr id="15374" name="AutoShape 45"/>
            <p:cNvSpPr>
              <a:spLocks noChangeArrowheads="1"/>
            </p:cNvSpPr>
            <p:nvPr/>
          </p:nvSpPr>
          <p:spPr bwMode="auto">
            <a:xfrm>
              <a:off x="395536" y="4111890"/>
              <a:ext cx="1115616" cy="652202"/>
            </a:xfrm>
            <a:prstGeom prst="roundRect">
              <a:avLst>
                <a:gd name="adj" fmla="val 16667"/>
              </a:avLst>
            </a:prstGeom>
            <a:solidFill>
              <a:srgbClr val="FF9933">
                <a:alpha val="69019"/>
              </a:srgbClr>
            </a:soli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15000"/>
                </a:spcBef>
              </a:pPr>
              <a:r>
                <a:rPr kumimoji="0" lang="ko-KR" altLang="en-US" sz="1600" b="1">
                  <a:latin typeface="다음_SemiBold"/>
                  <a:ea typeface="다음_SemiBold"/>
                  <a:cs typeface="다음_SemiBold"/>
                </a:rPr>
                <a:t>활동기획</a:t>
              </a:r>
              <a:endParaRPr kumimoji="0" lang="en-US" altLang="ko-KR" sz="1600" b="1">
                <a:latin typeface="다음_SemiBold"/>
                <a:ea typeface="다음_SemiBold"/>
                <a:cs typeface="다음_SemiBold"/>
              </a:endParaRPr>
            </a:p>
          </p:txBody>
        </p:sp>
        <p:grpSp>
          <p:nvGrpSpPr>
            <p:cNvPr id="15375" name="그룹 31"/>
            <p:cNvGrpSpPr>
              <a:grpSpLocks/>
            </p:cNvGrpSpPr>
            <p:nvPr/>
          </p:nvGrpSpPr>
          <p:grpSpPr bwMode="auto">
            <a:xfrm>
              <a:off x="1661968" y="1559776"/>
              <a:ext cx="6793136" cy="3214136"/>
              <a:chOff x="1661968" y="1559776"/>
              <a:chExt cx="6793136" cy="3214136"/>
            </a:xfrm>
          </p:grpSpPr>
          <p:sp>
            <p:nvSpPr>
              <p:cNvPr id="52" name="Oval 10"/>
              <p:cNvSpPr>
                <a:spLocks noChangeArrowheads="1"/>
              </p:cNvSpPr>
              <p:nvPr/>
            </p:nvSpPr>
            <p:spPr bwMode="auto">
              <a:xfrm>
                <a:off x="7173968" y="1560484"/>
                <a:ext cx="752454" cy="411160"/>
              </a:xfrm>
              <a:prstGeom prst="ellipse">
                <a:avLst/>
              </a:prstGeom>
              <a:noFill/>
              <a:ln w="38100">
                <a:noFill/>
                <a:round/>
                <a:headEnd/>
                <a:tailEnd/>
              </a:ln>
              <a:effectLst/>
            </p:spPr>
            <p:txBody>
              <a:bodyPr wrap="none" lIns="85833" tIns="44633" rIns="85833" bIns="44633" anchor="ctr"/>
              <a:lstStyle/>
              <a:p>
                <a:pPr algn="ctr" defTabSz="871538" eaLnBrk="0" fontAlgn="t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600" b="1" dirty="0">
                    <a:latin typeface="+mj-ea"/>
                    <a:ea typeface="+mj-ea"/>
                  </a:rPr>
                  <a:t>4</a:t>
                </a:r>
                <a:r>
                  <a:rPr kumimoji="0" lang="ko-KR" altLang="en-US" sz="1600" b="1" dirty="0">
                    <a:latin typeface="+mj-ea"/>
                    <a:ea typeface="+mj-ea"/>
                  </a:rPr>
                  <a:t>주차</a:t>
                </a:r>
                <a:endParaRPr kumimoji="0" lang="en-US" altLang="ko-KR" sz="1600" b="1" dirty="0">
                  <a:latin typeface="+mj-ea"/>
                  <a:ea typeface="+mj-ea"/>
                </a:endParaRPr>
              </a:p>
            </p:txBody>
          </p:sp>
          <p:sp>
            <p:nvSpPr>
              <p:cNvPr id="54" name="직사각형 53"/>
              <p:cNvSpPr/>
              <p:nvPr/>
            </p:nvSpPr>
            <p:spPr>
              <a:xfrm>
                <a:off x="1662325" y="2525680"/>
                <a:ext cx="1439821" cy="554035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설립근거</a:t>
                </a:r>
                <a: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, </a:t>
                </a: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연혁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부서별 업무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55" name="직사각형 54"/>
              <p:cNvSpPr/>
              <p:nvPr/>
            </p:nvSpPr>
            <p:spPr>
              <a:xfrm>
                <a:off x="3391063" y="2525680"/>
                <a:ext cx="1439822" cy="554035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직장예절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191237" y="2525680"/>
                <a:ext cx="1366799" cy="554035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기관의 구체적 기능</a:t>
                </a:r>
                <a: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,</a:t>
                </a: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수행방법 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57" name="직사각형 56"/>
              <p:cNvSpPr/>
              <p:nvPr/>
            </p:nvSpPr>
            <p:spPr>
              <a:xfrm>
                <a:off x="6846953" y="2525680"/>
                <a:ext cx="1511257" cy="5540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기관행정의 이해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1662325" y="3395626"/>
                <a:ext cx="1439821" cy="552448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활동 참관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3318040" y="3395626"/>
                <a:ext cx="1584280" cy="552448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활동 보조지도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400" dirty="0">
                    <a:solidFill>
                      <a:srgbClr val="09047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(</a:t>
                </a:r>
                <a:r>
                  <a:rPr kumimoji="0" lang="ko-KR" altLang="en-US" sz="1400" dirty="0">
                    <a:solidFill>
                      <a:srgbClr val="09047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대상 별 지도 방법</a:t>
                </a:r>
                <a:r>
                  <a:rPr kumimoji="0" lang="en-US" altLang="ko-KR" sz="1400" dirty="0">
                    <a:solidFill>
                      <a:srgbClr val="09047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)</a:t>
                </a:r>
              </a:p>
            </p:txBody>
          </p:sp>
          <p:sp>
            <p:nvSpPr>
              <p:cNvPr id="60" name="직사각형 59"/>
              <p:cNvSpPr/>
              <p:nvPr/>
            </p:nvSpPr>
            <p:spPr>
              <a:xfrm>
                <a:off x="5118214" y="3395626"/>
                <a:ext cx="1439822" cy="552448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활동 지도실습  </a:t>
                </a:r>
                <a:endParaRPr kumimoji="0" lang="en-US" altLang="ko-KR" sz="1600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가는각진제목체" pitchFamily="18" charset="-127"/>
                  <a:ea typeface="가는각진제목체" pitchFamily="18" charset="-127"/>
                </a:endParaRPr>
              </a:p>
            </p:txBody>
          </p:sp>
          <p:sp>
            <p:nvSpPr>
              <p:cNvPr id="61" name="직사각형 60"/>
              <p:cNvSpPr/>
              <p:nvPr/>
            </p:nvSpPr>
            <p:spPr>
              <a:xfrm>
                <a:off x="6846953" y="3395626"/>
                <a:ext cx="1584280" cy="552448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활동 지도실습  </a:t>
                </a:r>
                <a: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/>
                </a:r>
                <a:b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</a:br>
                <a: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Supervision</a:t>
                </a:r>
              </a:p>
            </p:txBody>
          </p:sp>
          <p:sp>
            <p:nvSpPr>
              <p:cNvPr id="66" name="직사각형 65"/>
              <p:cNvSpPr/>
              <p:nvPr/>
            </p:nvSpPr>
            <p:spPr>
              <a:xfrm>
                <a:off x="1686136" y="4219534"/>
                <a:ext cx="6768908" cy="554036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연구과제</a:t>
                </a:r>
                <a: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: </a:t>
                </a: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청소년활동 프로그램 기획과 개발 외</a:t>
                </a:r>
                <a: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(</a:t>
                </a:r>
                <a:r>
                  <a:rPr kumimoji="0" lang="ko-KR" altLang="en-US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그룹별</a:t>
                </a:r>
                <a:r>
                  <a:rPr kumimoji="0" lang="en-US" altLang="ko-KR" sz="1600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가는각진제목체" pitchFamily="18" charset="-127"/>
                    <a:ea typeface="가는각진제목체" pitchFamily="18" charset="-127"/>
                  </a:rPr>
                  <a:t>)</a:t>
                </a: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467544" y="0"/>
            <a:ext cx="3923928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</a:rPr>
              <a:t>실습 교육 운영 체계</a:t>
            </a:r>
            <a:r>
              <a:rPr kumimoji="0"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</a:rPr>
              <a:t>(4</a:t>
            </a:r>
            <a:r>
              <a:rPr kumimoji="0" lang="ko-KR" altLang="en-US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</a:rPr>
              <a:t>주</a:t>
            </a:r>
            <a:r>
              <a:rPr kumimoji="0"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</a:rPr>
              <a:t>)</a:t>
            </a:r>
            <a:endParaRPr kumimoji="0" lang="en-US" altLang="ko-KR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64856" y="908720"/>
            <a:ext cx="4883208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</a:rPr>
              <a:t>예비지도자 실습 교육 운영 개요</a:t>
            </a:r>
            <a:endParaRPr kumimoji="0" lang="en-US" altLang="ko-KR" sz="54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+mn-lt"/>
              <a:ea typeface="+mn-ea"/>
            </a:endParaRPr>
          </a:p>
        </p:txBody>
      </p:sp>
      <p:sp>
        <p:nvSpPr>
          <p:cNvPr id="17410" name="내용 개체 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ko-KR" altLang="en-US" sz="1800" b="1" smtClean="0"/>
              <a:t>운영시기</a:t>
            </a:r>
            <a:r>
              <a:rPr lang="en-US" altLang="ko-KR" sz="1800" smtClean="0"/>
              <a:t/>
            </a:r>
            <a:br>
              <a:rPr lang="en-US" altLang="ko-KR" sz="1800" smtClean="0"/>
            </a:br>
            <a:r>
              <a:rPr lang="en-US" altLang="ko-KR" sz="1800" smtClean="0"/>
              <a:t>- </a:t>
            </a:r>
            <a:r>
              <a:rPr lang="ko-KR" altLang="en-US" sz="1800" smtClean="0"/>
              <a:t>학기 중 실습 </a:t>
            </a:r>
            <a:r>
              <a:rPr lang="en-US" altLang="ko-KR" sz="1800" smtClean="0"/>
              <a:t>:</a:t>
            </a:r>
            <a:r>
              <a:rPr lang="ko-KR" altLang="en-US" sz="1800" smtClean="0"/>
              <a:t> </a:t>
            </a:r>
            <a:r>
              <a:rPr lang="en-US" altLang="ko-KR" sz="1800" smtClean="0"/>
              <a:t>3~ 6</a:t>
            </a:r>
            <a:r>
              <a:rPr lang="ko-KR" altLang="en-US" sz="1800" smtClean="0"/>
              <a:t>월</a:t>
            </a:r>
            <a:r>
              <a:rPr lang="en-US" altLang="ko-KR" sz="1800" smtClean="0"/>
              <a:t> ,</a:t>
            </a:r>
            <a:r>
              <a:rPr lang="ko-KR" altLang="en-US" sz="1800" smtClean="0"/>
              <a:t> </a:t>
            </a:r>
            <a:r>
              <a:rPr lang="en-US" altLang="ko-KR" sz="1800" smtClean="0"/>
              <a:t>9</a:t>
            </a:r>
            <a:r>
              <a:rPr lang="ko-KR" altLang="en-US" sz="1800" smtClean="0"/>
              <a:t> </a:t>
            </a:r>
            <a:r>
              <a:rPr lang="en-US" altLang="ko-KR" sz="1800" smtClean="0"/>
              <a:t>~ 12</a:t>
            </a:r>
            <a:r>
              <a:rPr lang="ko-KR" altLang="en-US" sz="1800" smtClean="0"/>
              <a:t>월 </a:t>
            </a:r>
            <a:r>
              <a:rPr lang="en-US" altLang="ko-KR" sz="1800" smtClean="0"/>
              <a:t/>
            </a:r>
            <a:br>
              <a:rPr lang="en-US" altLang="ko-KR" sz="1800" smtClean="0"/>
            </a:br>
            <a:r>
              <a:rPr lang="en-US" altLang="ko-KR" sz="1800" smtClean="0"/>
              <a:t>- </a:t>
            </a:r>
            <a:r>
              <a:rPr lang="ko-KR" altLang="en-US" sz="1800" smtClean="0"/>
              <a:t>방학 중 실습 </a:t>
            </a:r>
            <a:r>
              <a:rPr lang="en-US" altLang="ko-KR" sz="1800" smtClean="0"/>
              <a:t>: </a:t>
            </a:r>
            <a:r>
              <a:rPr lang="ko-KR" altLang="en-US" sz="1800" smtClean="0"/>
              <a:t>동계방학 중</a:t>
            </a:r>
            <a:r>
              <a:rPr lang="en-US" altLang="ko-KR" sz="1800" smtClean="0"/>
              <a:t>,</a:t>
            </a:r>
            <a:r>
              <a:rPr lang="ko-KR" altLang="en-US" sz="1800" smtClean="0"/>
              <a:t> 하계방학 중 </a:t>
            </a:r>
            <a:endParaRPr lang="en-US" altLang="ko-KR" sz="1800" smtClean="0"/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ko-KR" altLang="en-US" sz="1800" b="1" smtClean="0"/>
              <a:t>모집대상</a:t>
            </a:r>
            <a:r>
              <a:rPr lang="ko-KR" altLang="en-US" sz="1800" smtClean="0"/>
              <a:t> </a:t>
            </a:r>
            <a:r>
              <a:rPr lang="en-US" altLang="ko-KR" sz="1800" smtClean="0"/>
              <a:t>: </a:t>
            </a:r>
            <a:r>
              <a:rPr lang="ko-KR" altLang="en-US" sz="1800" smtClean="0"/>
              <a:t>청소년</a:t>
            </a:r>
            <a:r>
              <a:rPr lang="en-US" altLang="ko-KR" sz="1800" smtClean="0"/>
              <a:t>(</a:t>
            </a:r>
            <a:r>
              <a:rPr lang="ko-KR" altLang="en-US" sz="1800" smtClean="0"/>
              <a:t>지도</a:t>
            </a:r>
            <a:r>
              <a:rPr lang="en-US" altLang="ko-KR" sz="1800" smtClean="0"/>
              <a:t>,</a:t>
            </a:r>
            <a:r>
              <a:rPr lang="ko-KR" altLang="en-US" sz="1800" smtClean="0"/>
              <a:t>상담</a:t>
            </a:r>
            <a:r>
              <a:rPr lang="en-US" altLang="ko-KR" sz="1800" smtClean="0"/>
              <a:t>)</a:t>
            </a:r>
            <a:r>
              <a:rPr lang="ko-KR" altLang="en-US" sz="1800" smtClean="0"/>
              <a:t>학과</a:t>
            </a:r>
            <a:r>
              <a:rPr lang="en-US" altLang="ko-KR" sz="1800" smtClean="0"/>
              <a:t>, </a:t>
            </a:r>
            <a:r>
              <a:rPr lang="ko-KR" altLang="en-US" sz="1800" smtClean="0"/>
              <a:t>교육학과             </a:t>
            </a:r>
            <a:endParaRPr lang="en-US" altLang="ko-KR" sz="1800" smtClean="0"/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ko-KR" altLang="en-US" sz="1800" b="1" smtClean="0"/>
              <a:t>장      소</a:t>
            </a:r>
            <a:r>
              <a:rPr lang="ko-KR" altLang="en-US" sz="1800" smtClean="0"/>
              <a:t> </a:t>
            </a:r>
            <a:r>
              <a:rPr lang="en-US" altLang="ko-KR" sz="1800" smtClean="0"/>
              <a:t>: </a:t>
            </a:r>
            <a:r>
              <a:rPr lang="ko-KR" altLang="en-US" sz="1800" smtClean="0"/>
              <a:t>국립중앙청소년수련원 </a:t>
            </a:r>
            <a:endParaRPr lang="en-US" altLang="ko-KR" sz="1800" smtClean="0"/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ko-KR" altLang="en-US" sz="1800" b="1" smtClean="0"/>
              <a:t>기      간</a:t>
            </a:r>
            <a:r>
              <a:rPr lang="ko-KR" altLang="en-US" sz="1800" smtClean="0"/>
              <a:t> </a:t>
            </a:r>
            <a:r>
              <a:rPr lang="en-US" altLang="ko-KR" sz="1800" smtClean="0"/>
              <a:t>: 4</a:t>
            </a:r>
            <a:r>
              <a:rPr lang="ko-KR" altLang="en-US" sz="1800" smtClean="0"/>
              <a:t>주 이상</a:t>
            </a:r>
            <a:r>
              <a:rPr lang="en-US" altLang="ko-KR" sz="1800" smtClean="0"/>
              <a:t>(160</a:t>
            </a:r>
            <a:r>
              <a:rPr lang="ko-KR" altLang="en-US" sz="1800" smtClean="0"/>
              <a:t>시간 이상</a:t>
            </a:r>
            <a:r>
              <a:rPr lang="en-US" altLang="ko-KR" sz="1800" smtClean="0"/>
              <a:t>, </a:t>
            </a:r>
            <a:r>
              <a:rPr lang="ko-KR" altLang="en-US" sz="1800" smtClean="0"/>
              <a:t>단</a:t>
            </a:r>
            <a:r>
              <a:rPr lang="en-US" altLang="ko-KR" sz="1800" smtClean="0"/>
              <a:t>, </a:t>
            </a:r>
            <a:r>
              <a:rPr lang="ko-KR" altLang="en-US" sz="1800" smtClean="0"/>
              <a:t>필요 시 조정가능</a:t>
            </a:r>
            <a:r>
              <a:rPr lang="en-US" altLang="ko-KR" sz="1800" smtClean="0"/>
              <a:t>) </a:t>
            </a:r>
          </a:p>
          <a:p>
            <a:pPr eaLnBrk="1" hangingPunct="1">
              <a:buFont typeface="Arial" charset="0"/>
              <a:buBlip>
                <a:blip r:embed="rId2"/>
              </a:buBlip>
            </a:pPr>
            <a:r>
              <a:rPr lang="ko-KR" altLang="en-US" sz="1800" b="1" smtClean="0"/>
              <a:t>운영형태 </a:t>
            </a:r>
            <a:r>
              <a:rPr lang="en-US" altLang="ko-KR" sz="1800" smtClean="0"/>
              <a:t/>
            </a:r>
            <a:br>
              <a:rPr lang="en-US" altLang="ko-KR" sz="1800" smtClean="0"/>
            </a:br>
            <a:r>
              <a:rPr lang="en-US" altLang="ko-KR" sz="1800" smtClean="0"/>
              <a:t>- </a:t>
            </a:r>
            <a:r>
              <a:rPr lang="ko-KR" altLang="en-US" sz="1800" smtClean="0"/>
              <a:t>연속 출석형태로 실시하며</a:t>
            </a:r>
            <a:r>
              <a:rPr lang="en-US" altLang="ko-KR" sz="1800" smtClean="0"/>
              <a:t>, </a:t>
            </a:r>
            <a:r>
              <a:rPr lang="ko-KR" altLang="en-US" sz="1800" smtClean="0"/>
              <a:t>직원의 근무조건과 동일 </a:t>
            </a:r>
            <a:r>
              <a:rPr lang="en-US" altLang="ko-KR" sz="1800" smtClean="0"/>
              <a:t/>
            </a:r>
            <a:br>
              <a:rPr lang="en-US" altLang="ko-KR" sz="1800" smtClean="0"/>
            </a:br>
            <a:r>
              <a:rPr lang="en-US" altLang="ko-KR" sz="1800" smtClean="0"/>
              <a:t>- </a:t>
            </a:r>
            <a:r>
              <a:rPr lang="ko-KR" altLang="en-US" sz="1800" smtClean="0"/>
              <a:t>실습기간 중 공휴일이 있을 경우 평일 </a:t>
            </a:r>
            <a:r>
              <a:rPr lang="en-US" altLang="ko-KR" sz="1800" smtClean="0"/>
              <a:t>1</a:t>
            </a:r>
            <a:r>
              <a:rPr lang="ko-KR" altLang="en-US" sz="1800" smtClean="0"/>
              <a:t>일 추가 </a:t>
            </a:r>
            <a:r>
              <a:rPr lang="en-US" altLang="ko-KR" sz="1800" smtClean="0"/>
              <a:t/>
            </a:r>
            <a:br>
              <a:rPr lang="en-US" altLang="ko-KR" sz="1800" smtClean="0"/>
            </a:br>
            <a:r>
              <a:rPr lang="en-US" altLang="ko-KR" sz="1800" smtClean="0"/>
              <a:t>- </a:t>
            </a:r>
            <a:r>
              <a:rPr lang="ko-KR" altLang="en-US" sz="1800" smtClean="0"/>
              <a:t>실습교육비</a:t>
            </a:r>
            <a:r>
              <a:rPr lang="en-US" altLang="ko-KR" sz="1800" smtClean="0"/>
              <a:t>: 50,000</a:t>
            </a:r>
            <a:r>
              <a:rPr lang="ko-KR" altLang="en-US" sz="1800" smtClean="0"/>
              <a:t>원</a:t>
            </a:r>
            <a:r>
              <a:rPr lang="en-US" altLang="ko-KR" sz="1800" smtClean="0"/>
              <a:t/>
            </a:r>
            <a:br>
              <a:rPr lang="en-US" altLang="ko-KR" sz="1800" smtClean="0"/>
            </a:br>
            <a:r>
              <a:rPr lang="en-US" altLang="ko-KR" sz="1800" smtClean="0"/>
              <a:t>- </a:t>
            </a:r>
            <a:r>
              <a:rPr lang="ko-KR" altLang="en-US" sz="1800" smtClean="0"/>
              <a:t>식비는 직원과 동일조건으로 매 끼 </a:t>
            </a:r>
            <a:r>
              <a:rPr lang="en-US" altLang="ko-KR" sz="1800" smtClean="0"/>
              <a:t>1,000</a:t>
            </a:r>
            <a:r>
              <a:rPr lang="ko-KR" altLang="en-US" sz="1800" smtClean="0"/>
              <a:t>원 자부담</a:t>
            </a:r>
            <a:r>
              <a:rPr lang="en-US" altLang="ko-KR" sz="1800" smtClean="0"/>
              <a:t/>
            </a:r>
            <a:br>
              <a:rPr lang="en-US" altLang="ko-KR" sz="1800" smtClean="0"/>
            </a:br>
            <a:r>
              <a:rPr lang="en-US" altLang="ko-KR" sz="1800" smtClean="0"/>
              <a:t>- </a:t>
            </a:r>
            <a:r>
              <a:rPr lang="ko-KR" altLang="en-US" sz="1800" smtClean="0"/>
              <a:t>숙소는 제공하되 실사용비 본인부담</a:t>
            </a:r>
            <a:r>
              <a:rPr lang="en-US" altLang="ko-KR" sz="1800" smtClean="0"/>
              <a:t>(</a:t>
            </a:r>
            <a:r>
              <a:rPr lang="ko-KR" altLang="en-US" sz="1800" smtClean="0"/>
              <a:t>일부 지원</a:t>
            </a:r>
            <a:r>
              <a:rPr lang="en-US" altLang="ko-KR" sz="1800" smtClean="0"/>
              <a:t>)</a:t>
            </a:r>
          </a:p>
          <a:p>
            <a:pPr eaLnBrk="1" hangingPunct="1">
              <a:buFont typeface="Arial" charset="0"/>
              <a:buNone/>
            </a:pPr>
            <a:r>
              <a:rPr lang="en-US" altLang="ko-KR" sz="1800" smtClean="0"/>
              <a:t>     </a:t>
            </a:r>
            <a:r>
              <a:rPr lang="en-US" altLang="ko-KR" sz="1400" smtClean="0"/>
              <a:t>※ </a:t>
            </a:r>
            <a:r>
              <a:rPr lang="ko-KR" altLang="en-US" sz="1400" smtClean="0"/>
              <a:t>실습기간 중 발생되는 안전사고는 수련원내의 수련시설배상책임보험조항에 의해 처리 단</a:t>
            </a:r>
            <a:r>
              <a:rPr lang="en-US" altLang="ko-KR" sz="1400" smtClean="0"/>
              <a:t>. </a:t>
            </a:r>
            <a:r>
              <a:rPr lang="ko-KR" altLang="en-US" sz="1400" smtClean="0"/>
              <a:t>본인의 고의적인 자해행위</a:t>
            </a:r>
            <a:r>
              <a:rPr lang="en-US" altLang="ko-KR" sz="1400" smtClean="0"/>
              <a:t>, </a:t>
            </a:r>
            <a:r>
              <a:rPr lang="ko-KR" altLang="en-US" sz="1400" smtClean="0"/>
              <a:t>신체적 결함</a:t>
            </a:r>
            <a:r>
              <a:rPr lang="en-US" altLang="ko-KR" sz="1400" smtClean="0"/>
              <a:t>, </a:t>
            </a:r>
            <a:r>
              <a:rPr lang="ko-KR" altLang="en-US" sz="1400" smtClean="0"/>
              <a:t>지병 등에 대해서는 책임지지 않음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그룹 40"/>
          <p:cNvGrpSpPr>
            <a:grpSpLocks/>
          </p:cNvGrpSpPr>
          <p:nvPr/>
        </p:nvGrpSpPr>
        <p:grpSpPr bwMode="auto">
          <a:xfrm>
            <a:off x="0" y="1209675"/>
            <a:ext cx="9107488" cy="5099050"/>
            <a:chOff x="0" y="1209675"/>
            <a:chExt cx="9107424" cy="5099645"/>
          </a:xfrm>
        </p:grpSpPr>
        <p:pic>
          <p:nvPicPr>
            <p:cNvPr id="18434" name="Picture 2" descr="600"/>
            <p:cNvPicPr>
              <a:picLocks noChangeAspect="1" noChangeArrowheads="1"/>
            </p:cNvPicPr>
            <p:nvPr/>
          </p:nvPicPr>
          <p:blipFill>
            <a:blip r:embed="rId2" cstate="print"/>
            <a:srcRect l="8907"/>
            <a:stretch>
              <a:fillRect/>
            </a:stretch>
          </p:blipFill>
          <p:spPr bwMode="auto">
            <a:xfrm>
              <a:off x="0" y="1209675"/>
              <a:ext cx="2085975" cy="5099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8435" name="Group 3"/>
            <p:cNvGrpSpPr>
              <a:grpSpLocks/>
            </p:cNvGrpSpPr>
            <p:nvPr/>
          </p:nvGrpSpPr>
          <p:grpSpPr bwMode="auto">
            <a:xfrm>
              <a:off x="2555776" y="3284984"/>
              <a:ext cx="6120769" cy="1800200"/>
              <a:chOff x="1661" y="1830"/>
              <a:chExt cx="4000" cy="436"/>
            </a:xfrm>
          </p:grpSpPr>
          <p:pic>
            <p:nvPicPr>
              <p:cNvPr id="18459" name="Picture 4" descr="bar_a (45)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661" y="1830"/>
                <a:ext cx="3396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460" name="Picture 5" descr="bar_a (45)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30180"/>
              <a:stretch>
                <a:fillRect/>
              </a:stretch>
            </p:blipFill>
            <p:spPr bwMode="auto">
              <a:xfrm>
                <a:off x="2925" y="1830"/>
                <a:ext cx="2736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8436" name="Line 6"/>
            <p:cNvSpPr>
              <a:spLocks noChangeShapeType="1"/>
            </p:cNvSpPr>
            <p:nvPr/>
          </p:nvSpPr>
          <p:spPr bwMode="auto">
            <a:xfrm>
              <a:off x="2051720" y="4221088"/>
              <a:ext cx="758850" cy="16321"/>
            </a:xfrm>
            <a:prstGeom prst="line">
              <a:avLst/>
            </a:prstGeom>
            <a:noFill/>
            <a:ln w="38100" cap="rnd">
              <a:solidFill>
                <a:schemeClr val="accent2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pic>
          <p:nvPicPr>
            <p:cNvPr id="18437" name="Picture 7" descr="ball3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91680" y="4005064"/>
              <a:ext cx="39370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520" name="Rectangle 8"/>
            <p:cNvSpPr>
              <a:spLocks noChangeArrowheads="1"/>
            </p:cNvSpPr>
            <p:nvPr/>
          </p:nvSpPr>
          <p:spPr bwMode="auto">
            <a:xfrm>
              <a:off x="2700319" y="4005589"/>
              <a:ext cx="923919" cy="400097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활동구성</a:t>
              </a:r>
            </a:p>
          </p:txBody>
        </p:sp>
        <p:pic>
          <p:nvPicPr>
            <p:cNvPr id="18439" name="Picture 9" descr="bar_a (45)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720" y="1340768"/>
              <a:ext cx="5391150" cy="752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0" name="Picture 10" descr="bar_a (45)"/>
            <p:cNvPicPr>
              <a:picLocks noChangeAspect="1" noChangeArrowheads="1"/>
            </p:cNvPicPr>
            <p:nvPr/>
          </p:nvPicPr>
          <p:blipFill>
            <a:blip r:embed="rId3" cstate="print"/>
            <a:srcRect l="30180"/>
            <a:stretch>
              <a:fillRect/>
            </a:stretch>
          </p:blipFill>
          <p:spPr bwMode="auto">
            <a:xfrm>
              <a:off x="3635896" y="1340768"/>
              <a:ext cx="5040560" cy="752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1" name="Line 11"/>
            <p:cNvSpPr>
              <a:spLocks noChangeShapeType="1"/>
            </p:cNvSpPr>
            <p:nvPr/>
          </p:nvSpPr>
          <p:spPr bwMode="auto">
            <a:xfrm>
              <a:off x="1187624" y="1628800"/>
              <a:ext cx="784076" cy="13171"/>
            </a:xfrm>
            <a:prstGeom prst="line">
              <a:avLst/>
            </a:prstGeom>
            <a:noFill/>
            <a:ln w="38100" cap="rnd">
              <a:solidFill>
                <a:schemeClr val="accent2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pic>
          <p:nvPicPr>
            <p:cNvPr id="18442" name="Picture 12" descr="ball3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7584" y="1484784"/>
              <a:ext cx="393700" cy="365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525" name="Rectangle 13"/>
            <p:cNvSpPr>
              <a:spLocks noChangeArrowheads="1"/>
            </p:cNvSpPr>
            <p:nvPr/>
          </p:nvSpPr>
          <p:spPr bwMode="auto">
            <a:xfrm>
              <a:off x="2195498" y="1484345"/>
              <a:ext cx="923919" cy="400097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운영목적</a:t>
              </a:r>
              <a:endParaRPr kumimoji="0" lang="ko-KR" altLang="ko-KR" dirty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grpSp>
          <p:nvGrpSpPr>
            <p:cNvPr id="18444" name="Group 14"/>
            <p:cNvGrpSpPr>
              <a:grpSpLocks/>
            </p:cNvGrpSpPr>
            <p:nvPr/>
          </p:nvGrpSpPr>
          <p:grpSpPr bwMode="auto">
            <a:xfrm>
              <a:off x="2339753" y="2276872"/>
              <a:ext cx="6336704" cy="752475"/>
              <a:chOff x="1661" y="1830"/>
              <a:chExt cx="4047" cy="436"/>
            </a:xfrm>
          </p:grpSpPr>
          <p:pic>
            <p:nvPicPr>
              <p:cNvPr id="18457" name="Picture 15" descr="bar_a (45)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661" y="1830"/>
                <a:ext cx="3396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458" name="Picture 16" descr="bar_a (45)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30180"/>
              <a:stretch>
                <a:fillRect/>
              </a:stretch>
            </p:blipFill>
            <p:spPr bwMode="auto">
              <a:xfrm>
                <a:off x="2925" y="1830"/>
                <a:ext cx="2783" cy="4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8445" name="Line 17"/>
            <p:cNvSpPr>
              <a:spLocks noChangeShapeType="1"/>
            </p:cNvSpPr>
            <p:nvPr/>
          </p:nvSpPr>
          <p:spPr bwMode="auto">
            <a:xfrm flipV="1">
              <a:off x="1835696" y="2636912"/>
              <a:ext cx="783555" cy="21258"/>
            </a:xfrm>
            <a:prstGeom prst="line">
              <a:avLst/>
            </a:prstGeom>
            <a:noFill/>
            <a:ln w="38100" cap="rnd">
              <a:solidFill>
                <a:schemeClr val="accent2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pic>
          <p:nvPicPr>
            <p:cNvPr id="18446" name="Picture 18" descr="ball3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47664" y="2420888"/>
              <a:ext cx="39370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531" name="Rectangle 19"/>
            <p:cNvSpPr>
              <a:spLocks noChangeArrowheads="1"/>
            </p:cNvSpPr>
            <p:nvPr/>
          </p:nvSpPr>
          <p:spPr bwMode="auto">
            <a:xfrm>
              <a:off x="2484421" y="2421079"/>
              <a:ext cx="923919" cy="400097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모집방법</a:t>
              </a:r>
              <a:endParaRPr kumimoji="0" lang="ko-KR" altLang="ko-KR" dirty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8448" name="Picture 32" descr="bar_a (45)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95736" y="5301208"/>
              <a:ext cx="5391150" cy="1008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9" name="Picture 33" descr="bar_a (45)"/>
            <p:cNvPicPr>
              <a:picLocks noChangeAspect="1" noChangeArrowheads="1"/>
            </p:cNvPicPr>
            <p:nvPr/>
          </p:nvPicPr>
          <p:blipFill>
            <a:blip r:embed="rId3" cstate="print"/>
            <a:srcRect l="30180"/>
            <a:stretch>
              <a:fillRect/>
            </a:stretch>
          </p:blipFill>
          <p:spPr bwMode="auto">
            <a:xfrm>
              <a:off x="3779912" y="5301208"/>
              <a:ext cx="4896544" cy="1008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50" name="Line 34"/>
            <p:cNvSpPr>
              <a:spLocks noChangeShapeType="1"/>
            </p:cNvSpPr>
            <p:nvPr/>
          </p:nvSpPr>
          <p:spPr bwMode="auto">
            <a:xfrm>
              <a:off x="1187624" y="5805264"/>
              <a:ext cx="1152128" cy="0"/>
            </a:xfrm>
            <a:prstGeom prst="line">
              <a:avLst/>
            </a:prstGeom>
            <a:noFill/>
            <a:ln w="38100" cap="rnd">
              <a:solidFill>
                <a:schemeClr val="accent2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pic>
          <p:nvPicPr>
            <p:cNvPr id="18451" name="Picture 35" descr="ball3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7584" y="5589240"/>
              <a:ext cx="393700" cy="365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548" name="Rectangle 36"/>
            <p:cNvSpPr>
              <a:spLocks noChangeArrowheads="1"/>
            </p:cNvSpPr>
            <p:nvPr/>
          </p:nvSpPr>
          <p:spPr bwMode="auto">
            <a:xfrm>
              <a:off x="2411396" y="5588511"/>
              <a:ext cx="923919" cy="400097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운영형태</a:t>
              </a:r>
              <a:endParaRPr kumimoji="0" lang="ko-KR" altLang="ko-KR" dirty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453" name="직사각형 36"/>
            <p:cNvSpPr>
              <a:spLocks noChangeArrowheads="1"/>
            </p:cNvSpPr>
            <p:nvPr/>
          </p:nvSpPr>
          <p:spPr bwMode="auto">
            <a:xfrm>
              <a:off x="3491880" y="1412776"/>
              <a:ext cx="511256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초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·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중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·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고등학생을 대상으로 연중 실시되는 활동으로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 </a:t>
              </a:r>
              <a:r>
                <a:rPr kumimoji="0" lang="ko-KR" altLang="en-US" sz="1600" b="1">
                  <a:latin typeface="맑은 고딕" charset="-127"/>
                  <a:ea typeface="맑은 고딕" charset="-127"/>
                </a:rPr>
                <a:t>다양한 체험활동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을 통해 청소년의 </a:t>
              </a:r>
              <a:r>
                <a:rPr kumimoji="0" lang="ko-KR" altLang="en-US" sz="1600" b="1">
                  <a:latin typeface="맑은 고딕" charset="-127"/>
                  <a:ea typeface="맑은 고딕" charset="-127"/>
                </a:rPr>
                <a:t>균형있는 성장 도모</a:t>
              </a:r>
            </a:p>
          </p:txBody>
        </p:sp>
        <p:sp>
          <p:nvSpPr>
            <p:cNvPr id="18454" name="직사각형 37"/>
            <p:cNvSpPr>
              <a:spLocks noChangeArrowheads="1"/>
            </p:cNvSpPr>
            <p:nvPr/>
          </p:nvSpPr>
          <p:spPr bwMode="auto">
            <a:xfrm>
              <a:off x="3707904" y="2348880"/>
              <a:ext cx="4896544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sz="1600">
                  <a:latin typeface="맑은 고딕" charset="-127"/>
                  <a:ea typeface="맑은 고딕" charset="-127"/>
                </a:rPr>
                <a:t> 전국 초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·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중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·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고등학교를 대상으로 활동실시 한해 전 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3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월에 </a:t>
              </a:r>
              <a:r>
                <a:rPr kumimoji="0" lang="ko-KR" altLang="en-US" sz="1600" b="1">
                  <a:latin typeface="맑은 고딕" charset="-127"/>
                  <a:ea typeface="맑은 고딕" charset="-127"/>
                </a:rPr>
                <a:t>사전예약제도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를 실시하여 운영</a:t>
              </a:r>
            </a:p>
          </p:txBody>
        </p:sp>
        <p:sp>
          <p:nvSpPr>
            <p:cNvPr id="18455" name="직사각형 38"/>
            <p:cNvSpPr>
              <a:spLocks noChangeArrowheads="1"/>
            </p:cNvSpPr>
            <p:nvPr/>
          </p:nvSpPr>
          <p:spPr bwMode="auto">
            <a:xfrm>
              <a:off x="3959360" y="3419132"/>
              <a:ext cx="5148064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Tx/>
                <a:buChar char="-"/>
              </a:pP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 성장주기를 고려하여 교급별로 차별된 프로그램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/>
              </a:r>
              <a:br>
                <a:rPr kumimoji="0" lang="en-US" altLang="ko-KR" sz="1600">
                  <a:latin typeface="맑은 고딕" charset="-127"/>
                  <a:ea typeface="맑은 고딕" charset="-127"/>
                </a:rPr>
              </a:b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  운영</a:t>
              </a:r>
              <a:endParaRPr kumimoji="0" lang="en-US" altLang="ko-KR" sz="1600">
                <a:latin typeface="맑은 고딕" charset="-127"/>
                <a:ea typeface="맑은 고딕" charset="-127"/>
              </a:endParaRPr>
            </a:p>
            <a:p>
              <a:pPr>
                <a:buFontTx/>
                <a:buChar char="-"/>
              </a:pP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학교교육 보완차원의 </a:t>
              </a:r>
              <a:r>
                <a:rPr kumimoji="0" lang="ko-KR" altLang="en-US" sz="1600" b="1">
                  <a:latin typeface="맑은 고딕" charset="-127"/>
                  <a:ea typeface="맑은 고딕" charset="-127"/>
                </a:rPr>
                <a:t>자기주도적 체험활동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이 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/>
              </a:r>
              <a:br>
                <a:rPr kumimoji="0" lang="en-US" altLang="ko-KR" sz="1600">
                  <a:latin typeface="맑은 고딕" charset="-127"/>
                  <a:ea typeface="맑은 고딕" charset="-127"/>
                </a:rPr>
              </a:b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 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될 수 있도록 프로그램을 구성</a:t>
              </a:r>
              <a:endParaRPr kumimoji="0" lang="en-US" altLang="ko-KR" sz="1600">
                <a:latin typeface="맑은 고딕" charset="-127"/>
                <a:ea typeface="맑은 고딕" charset="-127"/>
              </a:endParaRPr>
            </a:p>
            <a:p>
              <a:pPr>
                <a:buFontTx/>
                <a:buChar char="-"/>
              </a:pP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 </a:t>
              </a:r>
              <a:r>
                <a:rPr kumimoji="0" lang="ko-KR" altLang="en-US" sz="1600" b="1">
                  <a:latin typeface="맑은 고딕" charset="-127"/>
                  <a:ea typeface="맑은 고딕" charset="-127"/>
                </a:rPr>
                <a:t>청소년역량강화 프로그램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과 </a:t>
              </a:r>
              <a:r>
                <a:rPr kumimoji="0" lang="ko-KR" altLang="en-US" sz="1600" b="1">
                  <a:latin typeface="맑은 고딕" charset="-127"/>
                  <a:ea typeface="맑은 고딕" charset="-127"/>
                </a:rPr>
                <a:t>주제형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(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환경과학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</a:t>
              </a:r>
              <a:br>
                <a:rPr kumimoji="0" lang="en-US" altLang="ko-KR" sz="1600">
                  <a:latin typeface="맑은 고딕" charset="-127"/>
                  <a:ea typeface="맑은 고딕" charset="-127"/>
                </a:rPr>
              </a:b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  (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문화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자기표현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신체건강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)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 </a:t>
              </a:r>
              <a:r>
                <a:rPr kumimoji="0" lang="ko-KR" altLang="en-US" sz="1600" b="1">
                  <a:latin typeface="맑은 고딕" charset="-127"/>
                  <a:ea typeface="맑은 고딕" charset="-127"/>
                </a:rPr>
                <a:t>프로그램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으로 구성</a:t>
              </a:r>
              <a:endParaRPr kumimoji="0" lang="en-US" altLang="ko-KR" sz="1600">
                <a:latin typeface="맑은 고딕" charset="-127"/>
                <a:ea typeface="맑은 고딕" charset="-127"/>
              </a:endParaRPr>
            </a:p>
          </p:txBody>
        </p:sp>
        <p:sp>
          <p:nvSpPr>
            <p:cNvPr id="18456" name="직사각형 39"/>
            <p:cNvSpPr>
              <a:spLocks noChangeArrowheads="1"/>
            </p:cNvSpPr>
            <p:nvPr/>
          </p:nvSpPr>
          <p:spPr bwMode="auto">
            <a:xfrm>
              <a:off x="3707904" y="5394123"/>
              <a:ext cx="4824536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Tx/>
                <a:buChar char="-"/>
              </a:pP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 활동프로그램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생활지도에 인솔교사 동참</a:t>
              </a:r>
              <a:endParaRPr kumimoji="0" lang="en-US" altLang="ko-KR" sz="1600">
                <a:latin typeface="맑은 고딕" charset="-127"/>
                <a:ea typeface="맑은 고딕" charset="-127"/>
              </a:endParaRPr>
            </a:p>
            <a:p>
              <a:pPr>
                <a:buFontTx/>
                <a:buChar char="-"/>
              </a:pP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 학교 행사취지와 목적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참가자의 성별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인원규모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</a:t>
              </a:r>
              <a:br>
                <a:rPr kumimoji="0" lang="en-US" altLang="ko-KR" sz="1600">
                  <a:latin typeface="맑은 고딕" charset="-127"/>
                  <a:ea typeface="맑은 고딕" charset="-127"/>
                </a:rPr>
              </a:b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 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계절 등에 의해 부분적으로 수정하여 편성</a:t>
              </a:r>
              <a:r>
                <a:rPr kumimoji="0" lang="en-US" altLang="ko-KR" sz="1600">
                  <a:latin typeface="맑은 고딕" charset="-127"/>
                  <a:ea typeface="맑은 고딕" charset="-127"/>
                </a:rPr>
                <a:t>, </a:t>
              </a:r>
              <a:r>
                <a:rPr kumimoji="0" lang="ko-KR" altLang="en-US" sz="1600">
                  <a:latin typeface="맑은 고딕" charset="-127"/>
                  <a:ea typeface="맑은 고딕" charset="-127"/>
                </a:rPr>
                <a:t>운영 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282</TotalTime>
  <Words>155</Words>
  <Application>Microsoft Office PowerPoint</Application>
  <PresentationFormat>화면 슬라이드 쇼(4:3)</PresentationFormat>
  <Paragraphs>44</Paragraphs>
  <Slides>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Your User Name</dc:creator>
  <cp:lastModifiedBy>구본걸</cp:lastModifiedBy>
  <cp:revision>32</cp:revision>
  <dcterms:created xsi:type="dcterms:W3CDTF">2010-11-30T06:02:38Z</dcterms:created>
  <dcterms:modified xsi:type="dcterms:W3CDTF">2011-05-09T00:52:36Z</dcterms:modified>
</cp:coreProperties>
</file>